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93" r:id="rId2"/>
    <p:sldMasterId id="2147483696" r:id="rId3"/>
    <p:sldMasterId id="2147483979" r:id="rId4"/>
  </p:sldMasterIdLst>
  <p:notesMasterIdLst>
    <p:notesMasterId r:id="rId21"/>
  </p:notesMasterIdLst>
  <p:handoutMasterIdLst>
    <p:handoutMasterId r:id="rId22"/>
  </p:handoutMasterIdLst>
  <p:sldIdLst>
    <p:sldId id="271" r:id="rId5"/>
    <p:sldId id="285" r:id="rId6"/>
    <p:sldId id="339" r:id="rId7"/>
    <p:sldId id="357" r:id="rId8"/>
    <p:sldId id="386" r:id="rId9"/>
    <p:sldId id="387" r:id="rId10"/>
    <p:sldId id="390" r:id="rId11"/>
    <p:sldId id="388" r:id="rId12"/>
    <p:sldId id="389" r:id="rId13"/>
    <p:sldId id="391" r:id="rId14"/>
    <p:sldId id="392" r:id="rId15"/>
    <p:sldId id="393" r:id="rId16"/>
    <p:sldId id="394" r:id="rId17"/>
    <p:sldId id="395" r:id="rId18"/>
    <p:sldId id="396" r:id="rId19"/>
    <p:sldId id="383" r:id="rId20"/>
  </p:sldIdLst>
  <p:sldSz cx="9144000" cy="6858000" type="screen4x3"/>
  <p:notesSz cx="6797675" cy="9926638"/>
  <p:custDataLst>
    <p:tags r:id="rId23"/>
  </p:custDataLst>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95BCE5"/>
    <a:srgbClr val="5AA1D8"/>
    <a:srgbClr val="005E8B"/>
    <a:srgbClr val="E4EDF8"/>
    <a:srgbClr val="E7EFF9"/>
    <a:srgbClr val="6E902B"/>
    <a:srgbClr val="DA0D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67" autoAdjust="0"/>
    <p:restoredTop sz="94598" autoAdjust="0"/>
  </p:normalViewPr>
  <p:slideViewPr>
    <p:cSldViewPr snapToGrid="0" snapToObjects="1">
      <p:cViewPr varScale="1">
        <p:scale>
          <a:sx n="83" d="100"/>
          <a:sy n="83"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C941E7F-C5C6-4741-97D2-B33A084CE46E}" type="datetimeFigureOut">
              <a:rPr lang="fr-FR"/>
              <a:pPr>
                <a:defRPr/>
              </a:pPr>
              <a:t>15/10/2021</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fr-FR" smtClean="0"/>
              <a:t>iii</a:t>
            </a: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7F24BF-4CF4-4ADE-A870-59D16544C9A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4A7DE18-4B67-4A50-9E64-2AE37547AFB0}" type="datetimeFigureOut">
              <a:rPr lang="fr-FR"/>
              <a:pPr>
                <a:defRPr/>
              </a:pPr>
              <a:t>15/10/2021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fr-FR" smtClean="0"/>
              <a:t>iii</a:t>
            </a: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4B44E7-4177-40D8-A558-B3DC31BDFDE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iii</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4" name="Espace réservé du pied de page 3"/>
          <p:cNvSpPr>
            <a:spLocks noGrp="1"/>
          </p:cNvSpPr>
          <p:nvPr>
            <p:ph type="ftr" sz="quarter" idx="10"/>
          </p:nvPr>
        </p:nvSpPr>
        <p:spPr/>
        <p:txBody>
          <a:bodyPr/>
          <a:lstStyle/>
          <a:p>
            <a:pPr>
              <a:defRPr/>
            </a:pPr>
            <a:r>
              <a:rPr lang="fr-FR" smtClean="0"/>
              <a:t>iii</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4"/>
          <p:cNvSpPr>
            <a:spLocks noGrp="1"/>
          </p:cNvSpPr>
          <p:nvPr>
            <p:ph type="sldNum" sz="quarter" idx="14"/>
          </p:nvPr>
        </p:nvSpPr>
        <p:spPr/>
        <p:txBody>
          <a:bodyPr/>
          <a:lstStyle>
            <a:lvl1pPr>
              <a:defRPr/>
            </a:lvl1pPr>
          </a:lstStyle>
          <a:p>
            <a:pPr>
              <a:defRPr/>
            </a:pPr>
            <a:fld id="{EE5B2D94-6808-498C-B570-0FC3AEDB5849}" type="slidenum">
              <a:rPr lang="fr-FR" altLang="fr-FR"/>
              <a:pPr>
                <a:defRPr/>
              </a:pPr>
              <a:t>‹N°›</a:t>
            </a:fld>
            <a:endParaRPr lang="fr-FR" altLang="fr-FR"/>
          </a:p>
        </p:txBody>
      </p:sp>
    </p:spTree>
    <p:extLst>
      <p:ext uri="{BB962C8B-B14F-4D97-AF65-F5344CB8AC3E}">
        <p14:creationId xmlns="" xmlns:p14="http://schemas.microsoft.com/office/powerpoint/2010/main" val="258571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alpha val="0"/>
            </a:srgbClr>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cs typeface="+mn-cs"/>
              </a:rPr>
              <a:t>LA VOIE GENERALE</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pPr>
              <a:defRPr/>
            </a:pPr>
            <a:fld id="{47932F4E-9CD7-4460-B44B-0E31C7A2E1A0}" type="slidenum">
              <a:rPr lang="fr-FR" altLang="fr-FR"/>
              <a:pPr>
                <a:defRPr/>
              </a:pPr>
              <a:t>‹N°›</a:t>
            </a:fld>
            <a:endParaRPr lang="fr-FR" altLang="fr-FR"/>
          </a:p>
        </p:txBody>
      </p:sp>
    </p:spTree>
    <p:extLst>
      <p:ext uri="{BB962C8B-B14F-4D97-AF65-F5344CB8AC3E}">
        <p14:creationId xmlns="" xmlns:p14="http://schemas.microsoft.com/office/powerpoint/2010/main" val="301445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586413" y="0"/>
            <a:ext cx="3557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LA VOIE TECHNOLOGIQUE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FC27FC36-F928-486D-9752-DA52AE1107BB}" type="slidenum">
              <a:rPr lang="fr-FR" altLang="fr-FR"/>
              <a:pPr>
                <a:defRPr/>
              </a:pPr>
              <a:t>‹N°›</a:t>
            </a:fld>
            <a:endParaRPr lang="fr-FR" altLang="fr-FR"/>
          </a:p>
        </p:txBody>
      </p:sp>
    </p:spTree>
    <p:extLst>
      <p:ext uri="{BB962C8B-B14F-4D97-AF65-F5344CB8AC3E}">
        <p14:creationId xmlns="" xmlns:p14="http://schemas.microsoft.com/office/powerpoint/2010/main" val="249469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586413" y="0"/>
            <a:ext cx="3557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LA VOIE TECHNOLOGIQUE</a:t>
            </a: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CDF3A914-87BE-4831-9539-61376EAC89CC}" type="slidenum">
              <a:rPr lang="fr-FR" altLang="fr-FR"/>
              <a:pPr>
                <a:defRPr/>
              </a:pPr>
              <a:t>‹N°›</a:t>
            </a:fld>
            <a:endParaRPr lang="fr-FR" altLang="fr-FR"/>
          </a:p>
        </p:txBody>
      </p:sp>
    </p:spTree>
    <p:extLst>
      <p:ext uri="{BB962C8B-B14F-4D97-AF65-F5344CB8AC3E}">
        <p14:creationId xmlns="" xmlns:p14="http://schemas.microsoft.com/office/powerpoint/2010/main" val="117466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594100" y="-36513"/>
            <a:ext cx="5549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LES EPREUVES DU BACCALAUREAT</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060A405D-A60A-4FCB-86A8-0F14EF3DAD50}" type="slidenum">
              <a:rPr lang="fr-FR" altLang="fr-FR"/>
              <a:pPr>
                <a:defRPr/>
              </a:pPr>
              <a:t>‹N°›</a:t>
            </a:fld>
            <a:endParaRPr lang="fr-FR" altLang="fr-FR"/>
          </a:p>
        </p:txBody>
      </p:sp>
    </p:spTree>
    <p:extLst>
      <p:ext uri="{BB962C8B-B14F-4D97-AF65-F5344CB8AC3E}">
        <p14:creationId xmlns="" xmlns:p14="http://schemas.microsoft.com/office/powerpoint/2010/main" val="3245181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3771900" y="-36513"/>
            <a:ext cx="5372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LES EPREUVES DU BACCALAUREAT</a:t>
            </a: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01CB3835-D114-483D-8E5B-17D1C86DAE9A}" type="slidenum">
              <a:rPr lang="fr-FR" altLang="fr-FR"/>
              <a:pPr>
                <a:defRPr/>
              </a:pPr>
              <a:t>‹N°›</a:t>
            </a:fld>
            <a:endParaRPr lang="fr-FR" altLang="fr-FR"/>
          </a:p>
        </p:txBody>
      </p:sp>
    </p:spTree>
    <p:extLst>
      <p:ext uri="{BB962C8B-B14F-4D97-AF65-F5344CB8AC3E}">
        <p14:creationId xmlns="" xmlns:p14="http://schemas.microsoft.com/office/powerpoint/2010/main" val="3710413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age de contenu texte_orientation second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302000" y="-36513"/>
            <a:ext cx="584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L’ORIENTATION EN CLASSE DE SECONDE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7D682614-76FF-4DFA-9D07-C0FE8BF612E8}" type="slidenum">
              <a:rPr lang="fr-FR" altLang="fr-FR"/>
              <a:pPr>
                <a:defRPr/>
              </a:pPr>
              <a:t>‹N°›</a:t>
            </a:fld>
            <a:endParaRPr lang="fr-FR" altLang="fr-FR"/>
          </a:p>
        </p:txBody>
      </p:sp>
    </p:spTree>
    <p:extLst>
      <p:ext uri="{BB962C8B-B14F-4D97-AF65-F5344CB8AC3E}">
        <p14:creationId xmlns="" xmlns:p14="http://schemas.microsoft.com/office/powerpoint/2010/main" val="313898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sommaire">
    <p:bg>
      <p:bgPr>
        <a:solidFill>
          <a:srgbClr val="95BCE5"/>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302000" y="-36513"/>
            <a:ext cx="584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L’ORIENTATION EN CLASSE DE SECONDE</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p:nvPr>
        </p:nvSpPr>
        <p:spPr>
          <a:xfrm>
            <a:off x="804863" y="1469378"/>
            <a:ext cx="7881937" cy="4397375"/>
          </a:xfrm>
        </p:spPr>
        <p:txBody>
          <a:bodyPr/>
          <a:lstStyle>
            <a:lvl1pPr>
              <a:buClr>
                <a:srgbClr val="EE7444"/>
              </a:buClr>
              <a:defRPr>
                <a:solidFill>
                  <a:srgbClr val="000000"/>
                </a:solidFill>
              </a:defRPr>
            </a:lvl1pPr>
          </a:lstStyle>
          <a:p>
            <a:pPr lvl="0"/>
            <a:r>
              <a:rPr lang="fr-FR" smtClean="0"/>
              <a:t>Modifiez les styles du texte du masque</a:t>
            </a:r>
          </a:p>
        </p:txBody>
      </p:sp>
      <p:sp>
        <p:nvSpPr>
          <p:cNvPr id="6" name="Espace réservé du numéro de diapositive 5"/>
          <p:cNvSpPr>
            <a:spLocks noGrp="1"/>
          </p:cNvSpPr>
          <p:nvPr>
            <p:ph type="sldNum" sz="quarter" idx="14"/>
          </p:nvPr>
        </p:nvSpPr>
        <p:spPr/>
        <p:txBody>
          <a:bodyPr/>
          <a:lstStyle>
            <a:lvl1pPr>
              <a:defRPr/>
            </a:lvl1pPr>
          </a:lstStyle>
          <a:p>
            <a:pPr>
              <a:defRPr/>
            </a:pPr>
            <a:fld id="{07FF9288-2A41-4B77-AAA5-62E1953E4645}" type="slidenum">
              <a:rPr lang="fr-FR" altLang="fr-FR"/>
              <a:pPr>
                <a:defRPr/>
              </a:pPr>
              <a:t>‹N°›</a:t>
            </a:fld>
            <a:endParaRPr lang="fr-FR" altLang="fr-FR"/>
          </a:p>
        </p:txBody>
      </p:sp>
    </p:spTree>
    <p:extLst>
      <p:ext uri="{BB962C8B-B14F-4D97-AF65-F5344CB8AC3E}">
        <p14:creationId xmlns="" xmlns:p14="http://schemas.microsoft.com/office/powerpoint/2010/main" val="30936716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D3502AC3-8DCC-45FF-AB55-F4590990287C}" type="slidenum">
              <a:rPr lang="fr-FR" altLang="fr-FR"/>
              <a:pPr>
                <a:defRPr/>
              </a:pPr>
              <a:t>‹N°›</a:t>
            </a:fld>
            <a:endParaRPr lang="fr-FR" altLang="fr-FR"/>
          </a:p>
        </p:txBody>
      </p:sp>
    </p:spTree>
    <p:extLst>
      <p:ext uri="{BB962C8B-B14F-4D97-AF65-F5344CB8AC3E}">
        <p14:creationId xmlns="" xmlns:p14="http://schemas.microsoft.com/office/powerpoint/2010/main" val="2715277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4"/>
          <p:cNvSpPr>
            <a:spLocks noGrp="1"/>
          </p:cNvSpPr>
          <p:nvPr>
            <p:ph type="sldNum" sz="quarter" idx="15"/>
          </p:nvPr>
        </p:nvSpPr>
        <p:spPr>
          <a:xfrm>
            <a:off x="8250238" y="6391275"/>
            <a:ext cx="350837" cy="365125"/>
          </a:xfrm>
        </p:spPr>
        <p:txBody>
          <a:bodyPr/>
          <a:lstStyle>
            <a:lvl1pPr>
              <a:defRPr/>
            </a:lvl1pPr>
          </a:lstStyle>
          <a:p>
            <a:pPr>
              <a:defRPr/>
            </a:pPr>
            <a:fld id="{12800FFA-D459-44E4-93DF-F5D8E5BED512}" type="slidenum">
              <a:rPr lang="fr-FR" altLang="fr-FR"/>
              <a:pPr>
                <a:defRPr/>
              </a:pPr>
              <a:t>‹N°›</a:t>
            </a:fld>
            <a:endParaRPr lang="fr-FR" altLang="fr-FR"/>
          </a:p>
        </p:txBody>
      </p:sp>
    </p:spTree>
    <p:extLst>
      <p:ext uri="{BB962C8B-B14F-4D97-AF65-F5344CB8AC3E}">
        <p14:creationId xmlns="" xmlns:p14="http://schemas.microsoft.com/office/powerpoint/2010/main" val="3504073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grpSp>
        <p:nvGrpSpPr>
          <p:cNvPr id="4" name="Grouper 9"/>
          <p:cNvGrpSpPr/>
          <p:nvPr userDrawn="1"/>
        </p:nvGrpSpPr>
        <p:grpSpPr>
          <a:xfrm>
            <a:off x="3184313" y="2238108"/>
            <a:ext cx="525531" cy="171686"/>
            <a:chOff x="5391302" y="1426464"/>
            <a:chExt cx="604579" cy="197510"/>
          </a:xfrm>
          <a:solidFill>
            <a:schemeClr val="bg1"/>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grpSp>
      <p:pic>
        <p:nvPicPr>
          <p:cNvPr id="7" name="Picture 3" descr="M:\str-delcom\BAC 2021\PPT\PPT POUR PARENTS 3E\Visuels\éléments graphiques\PPT_BAC-intro.jpg"/>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161925"/>
            <a:ext cx="9144000"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009650" y="5237163"/>
            <a:ext cx="730250" cy="966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smtClean="0"/>
              <a:t>Modifiez le style du titre</a:t>
            </a:r>
            <a:endParaRPr lang="fr-FR" dirty="0"/>
          </a:p>
        </p:txBody>
      </p:sp>
      <p:sp>
        <p:nvSpPr>
          <p:cNvPr id="3" name="Sous-titre 2"/>
          <p:cNvSpPr>
            <a:spLocks noGrp="1"/>
          </p:cNvSpPr>
          <p:nvPr>
            <p:ph type="subTitle" idx="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 xmlns:p14="http://schemas.microsoft.com/office/powerpoint/2010/main" val="95403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infographie">
    <p:bg>
      <p:bgPr>
        <a:solidFill>
          <a:srgbClr val="95BCE5"/>
        </a:solidFill>
        <a:effectLst/>
      </p:bgPr>
    </p:bg>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5"/>
          <p:cNvSpPr>
            <a:spLocks noGrp="1"/>
          </p:cNvSpPr>
          <p:nvPr>
            <p:ph type="sldNum" sz="quarter" idx="10"/>
          </p:nvPr>
        </p:nvSpPr>
        <p:spPr/>
        <p:txBody>
          <a:bodyPr/>
          <a:lstStyle>
            <a:lvl1pPr>
              <a:defRPr/>
            </a:lvl1pPr>
          </a:lstStyle>
          <a:p>
            <a:pPr>
              <a:defRPr/>
            </a:pPr>
            <a:fld id="{3B95F2B7-9C10-47D9-B711-2C763AF1F620}" type="slidenum">
              <a:rPr lang="fr-FR" altLang="fr-FR"/>
              <a:pPr>
                <a:defRPr/>
              </a:pPr>
              <a:t>‹N°›</a:t>
            </a:fld>
            <a:endParaRPr lang="fr-FR" altLang="fr-FR"/>
          </a:p>
        </p:txBody>
      </p:sp>
    </p:spTree>
    <p:extLst>
      <p:ext uri="{BB962C8B-B14F-4D97-AF65-F5344CB8AC3E}">
        <p14:creationId xmlns="" xmlns:p14="http://schemas.microsoft.com/office/powerpoint/2010/main" val="1979971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grpSp>
        <p:nvGrpSpPr>
          <p:cNvPr id="4" name="Grouper 9"/>
          <p:cNvGrpSpPr/>
          <p:nvPr userDrawn="1"/>
        </p:nvGrpSpPr>
        <p:grpSpPr>
          <a:xfrm>
            <a:off x="3184313" y="2238108"/>
            <a:ext cx="525531" cy="171686"/>
            <a:chOff x="5391302" y="1426464"/>
            <a:chExt cx="604579" cy="197510"/>
          </a:xfrm>
          <a:solidFill>
            <a:schemeClr val="bg1"/>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grpSp>
      <p:pic>
        <p:nvPicPr>
          <p:cNvPr id="7" name="Picture 3" descr="M:\str-delcom\BAC 2021\PPT\PPT POUR PARENTS 3E\Visuels\éléments graphiques\PPT_BAC-intro.jpg"/>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161925"/>
            <a:ext cx="9144000"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009650" y="5237163"/>
            <a:ext cx="730250" cy="966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smtClean="0"/>
              <a:t>Modifiez le style du titre</a:t>
            </a:r>
            <a:endParaRPr lang="fr-FR" dirty="0"/>
          </a:p>
        </p:txBody>
      </p:sp>
      <p:sp>
        <p:nvSpPr>
          <p:cNvPr id="3" name="Sous-titre 2"/>
          <p:cNvSpPr>
            <a:spLocks noGrp="1"/>
          </p:cNvSpPr>
          <p:nvPr>
            <p:ph type="subTitle" idx="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 xmlns:p14="http://schemas.microsoft.com/office/powerpoint/2010/main" val="95403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Picture 2" descr="M:\str-delcom\BAC 2021\PPT\PPT POUR PARENTS 3E\Visuels\éléments graphiques\PPT_BAC3.jpg"/>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8100" y="-161925"/>
            <a:ext cx="9182100"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Espace réservé du pied de page 4"/>
          <p:cNvSpPr txBox="1">
            <a:spLocks/>
          </p:cNvSpPr>
          <p:nvPr userDrawn="1"/>
        </p:nvSpPr>
        <p:spPr>
          <a:xfrm>
            <a:off x="2368550" y="6146800"/>
            <a:ext cx="4621213"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endParaRPr lang="fr-FR" dirty="0" smtClean="0">
              <a:solidFill>
                <a:prstClr val="black">
                  <a:lumMod val="75000"/>
                  <a:lumOff val="25000"/>
                </a:prstClr>
              </a:solidFill>
            </a:endParaRPr>
          </a:p>
          <a:p>
            <a:pPr>
              <a:defRPr/>
            </a:pPr>
            <a:endParaRPr lang="fr-FR" dirty="0">
              <a:solidFill>
                <a:prstClr val="black">
                  <a:tint val="75000"/>
                </a:prstClr>
              </a:solidFill>
            </a:endParaRPr>
          </a:p>
        </p:txBody>
      </p:sp>
      <p:pic>
        <p:nvPicPr>
          <p:cNvPr id="5" name="Picture 2"/>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958850" y="5237163"/>
            <a:ext cx="730250" cy="966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926286" y="2136209"/>
            <a:ext cx="5897726" cy="2108160"/>
          </a:xfrm>
        </p:spPr>
        <p:txBody>
          <a:bodyPr anchor="t">
            <a:normAutofit/>
          </a:bodyPr>
          <a:lstStyle>
            <a:lvl1pPr>
              <a:defRPr sz="1200" b="0" i="0" baseline="0">
                <a:latin typeface="Arial" charset="0"/>
                <a:ea typeface="Arial" charset="0"/>
                <a:cs typeface="Arial" charset="0"/>
              </a:defRPr>
            </a:lvl1pPr>
          </a:lstStyle>
          <a:p>
            <a:r>
              <a:rPr lang="fr-FR" smtClean="0"/>
              <a:t>Modifiez le style du titre</a:t>
            </a:r>
            <a:endParaRPr lang="fr-FR" dirty="0"/>
          </a:p>
        </p:txBody>
      </p:sp>
      <p:sp>
        <p:nvSpPr>
          <p:cNvPr id="6" name="Espace réservé du numéro de diapositive 4"/>
          <p:cNvSpPr>
            <a:spLocks noGrp="1"/>
          </p:cNvSpPr>
          <p:nvPr>
            <p:ph type="sldNum" sz="quarter" idx="10"/>
          </p:nvPr>
        </p:nvSpPr>
        <p:spPr/>
        <p:txBody>
          <a:bodyPr/>
          <a:lstStyle>
            <a:lvl1pPr>
              <a:defRPr/>
            </a:lvl1pPr>
          </a:lstStyle>
          <a:p>
            <a:pPr>
              <a:defRPr/>
            </a:pPr>
            <a:fld id="{107DC781-DC43-4ED4-BB21-6D4C90AE2BDD}" type="slidenum">
              <a:rPr lang="fr-FR" altLang="fr-FR"/>
              <a:pPr>
                <a:defRPr/>
              </a:pPr>
              <a:t>‹N°›</a:t>
            </a:fld>
            <a:endParaRPr lang="fr-FR" altLang="fr-FR"/>
          </a:p>
        </p:txBody>
      </p:sp>
    </p:spTree>
    <p:extLst>
      <p:ext uri="{BB962C8B-B14F-4D97-AF65-F5344CB8AC3E}">
        <p14:creationId xmlns="" xmlns:p14="http://schemas.microsoft.com/office/powerpoint/2010/main" val="21488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a:defRPr/>
            </a:pPr>
            <a:endParaRPr lang="fr-FR"/>
          </a:p>
        </p:txBody>
      </p:sp>
      <p:sp>
        <p:nvSpPr>
          <p:cNvPr id="3" name="Footer Placeholder 2"/>
          <p:cNvSpPr>
            <a:spLocks noGrp="1"/>
          </p:cNvSpPr>
          <p:nvPr>
            <p:ph type="ftr" sz="quarter" idx="11"/>
          </p:nvPr>
        </p:nvSpPr>
        <p:spPr>
          <a:xfrm>
            <a:off x="0" y="0"/>
            <a:ext cx="0" cy="0"/>
          </a:xfrm>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smtClean="0"/>
            </a:lvl1pPr>
          </a:lstStyle>
          <a:p>
            <a:pPr>
              <a:defRPr/>
            </a:pPr>
            <a:fld id="{67BD9E04-2841-49DC-A61C-B1E494CCB307}" type="slidenum">
              <a:rPr lang="fr-FR"/>
              <a:pPr>
                <a:defRPr/>
              </a:pPr>
              <a:t>‹N°›</a:t>
            </a:fld>
            <a:endParaRPr lang="fr-FR"/>
          </a:p>
        </p:txBody>
      </p:sp>
    </p:spTree>
    <p:extLst>
      <p:ext uri="{BB962C8B-B14F-4D97-AF65-F5344CB8AC3E}">
        <p14:creationId xmlns="" xmlns:p14="http://schemas.microsoft.com/office/powerpoint/2010/main" val="626334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4"/>
          <p:cNvSpPr>
            <a:spLocks noGrp="1"/>
          </p:cNvSpPr>
          <p:nvPr>
            <p:ph type="sldNum" sz="quarter" idx="14"/>
          </p:nvPr>
        </p:nvSpPr>
        <p:spPr/>
        <p:txBody>
          <a:bodyPr/>
          <a:lstStyle>
            <a:lvl1pPr>
              <a:defRPr/>
            </a:lvl1pPr>
          </a:lstStyle>
          <a:p>
            <a:pPr>
              <a:defRPr/>
            </a:pPr>
            <a:fld id="{EE5B2D94-6808-498C-B570-0FC3AEDB5849}" type="slidenum">
              <a:rPr lang="fr-FR" altLang="fr-FR"/>
              <a:pPr>
                <a:defRPr/>
              </a:pPr>
              <a:t>‹N°›</a:t>
            </a:fld>
            <a:endParaRPr lang="fr-FR" altLang="fr-FR"/>
          </a:p>
        </p:txBody>
      </p:sp>
    </p:spTree>
    <p:extLst>
      <p:ext uri="{BB962C8B-B14F-4D97-AF65-F5344CB8AC3E}">
        <p14:creationId xmlns="" xmlns:p14="http://schemas.microsoft.com/office/powerpoint/2010/main" val="2585713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p:cNvSpPr txBox="1">
            <a:spLocks noChangeArrowheads="1"/>
          </p:cNvSpPr>
          <p:nvPr userDrawn="1"/>
        </p:nvSpPr>
        <p:spPr bwMode="auto">
          <a:xfrm>
            <a:off x="2362200" y="0"/>
            <a:ext cx="6781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LE NOUVEAU LYCEE</a:t>
            </a:r>
          </a:p>
          <a:p>
            <a:pPr eaLnBrk="1" hangingPunct="1">
              <a:defRPr/>
            </a:pPr>
            <a:endParaRPr lang="fr-FR" altLang="fr-FR" dirty="0" smtClean="0">
              <a:latin typeface="Arial Black"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63657387-B223-4A79-BBAD-E96C4238E7CB}" type="slidenum">
              <a:rPr lang="fr-FR" altLang="fr-FR"/>
              <a:pPr>
                <a:defRPr/>
              </a:pPr>
              <a:t>‹N°›</a:t>
            </a:fld>
            <a:endParaRPr lang="fr-FR" altLang="fr-FR"/>
          </a:p>
        </p:txBody>
      </p:sp>
    </p:spTree>
    <p:extLst>
      <p:ext uri="{BB962C8B-B14F-4D97-AF65-F5344CB8AC3E}">
        <p14:creationId xmlns="" xmlns:p14="http://schemas.microsoft.com/office/powerpoint/2010/main" val="4207989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594100" y="-36513"/>
            <a:ext cx="5549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LES EPREUVES DU BACCALAUREAT</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060A405D-A60A-4FCB-86A8-0F14EF3DAD50}" type="slidenum">
              <a:rPr lang="fr-FR" altLang="fr-FR"/>
              <a:pPr>
                <a:defRPr/>
              </a:pPr>
              <a:t>‹N°›</a:t>
            </a:fld>
            <a:endParaRPr lang="fr-FR" altLang="fr-FR"/>
          </a:p>
        </p:txBody>
      </p:sp>
    </p:spTree>
    <p:extLst>
      <p:ext uri="{BB962C8B-B14F-4D97-AF65-F5344CB8AC3E}">
        <p14:creationId xmlns="" xmlns:p14="http://schemas.microsoft.com/office/powerpoint/2010/main" val="3245181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E7444"/>
                </a:solidFill>
              </a:defRPr>
            </a:lvl1pPr>
          </a:lstStyle>
          <a:p>
            <a:r>
              <a:rPr lang="fr-FR" smtClean="0"/>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5"/>
          <p:cNvSpPr>
            <a:spLocks noGrp="1"/>
          </p:cNvSpPr>
          <p:nvPr>
            <p:ph type="sldNum" sz="quarter" idx="15"/>
          </p:nvPr>
        </p:nvSpPr>
        <p:spPr/>
        <p:txBody>
          <a:bodyPr/>
          <a:lstStyle>
            <a:lvl1pPr>
              <a:defRPr/>
            </a:lvl1pPr>
          </a:lstStyle>
          <a:p>
            <a:pPr>
              <a:defRPr/>
            </a:pPr>
            <a:fld id="{2EE19707-5AE4-4485-AD8D-08D4D40E008B}" type="slidenum">
              <a:rPr lang="fr-FR" altLang="fr-FR"/>
              <a:pPr>
                <a:defRPr/>
              </a:pPr>
              <a:t>‹N°›</a:t>
            </a:fld>
            <a:endParaRPr lang="fr-FR" altLang="fr-FR"/>
          </a:p>
        </p:txBody>
      </p:sp>
    </p:spTree>
    <p:extLst>
      <p:ext uri="{BB962C8B-B14F-4D97-AF65-F5344CB8AC3E}">
        <p14:creationId xmlns="" xmlns:p14="http://schemas.microsoft.com/office/powerpoint/2010/main" val="1034968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4"/>
          <p:cNvSpPr>
            <a:spLocks noGrp="1"/>
          </p:cNvSpPr>
          <p:nvPr>
            <p:ph type="sldNum" sz="quarter" idx="14"/>
          </p:nvPr>
        </p:nvSpPr>
        <p:spPr/>
        <p:txBody>
          <a:bodyPr/>
          <a:lstStyle>
            <a:lvl1pPr>
              <a:defRPr/>
            </a:lvl1pPr>
          </a:lstStyle>
          <a:p>
            <a:pPr>
              <a:defRPr/>
            </a:pPr>
            <a:fld id="{3219DAE8-787F-4519-AEC0-A4A3059F80AA}" type="slidenum">
              <a:rPr lang="fr-FR" altLang="fr-FR"/>
              <a:pPr>
                <a:defRPr/>
              </a:pPr>
              <a:t>‹N°›</a:t>
            </a:fld>
            <a:endParaRPr lang="fr-FR" altLang="fr-FR"/>
          </a:p>
        </p:txBody>
      </p:sp>
    </p:spTree>
    <p:extLst>
      <p:ext uri="{BB962C8B-B14F-4D97-AF65-F5344CB8AC3E}">
        <p14:creationId xmlns="" xmlns:p14="http://schemas.microsoft.com/office/powerpoint/2010/main" val="757064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age de contenu avec infographie">
    <p:bg>
      <p:bgPr>
        <a:solidFill>
          <a:srgbClr val="95BCE5"/>
        </a:solidFill>
        <a:effectLst/>
      </p:bgPr>
    </p:bg>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5"/>
          <p:cNvSpPr>
            <a:spLocks noGrp="1"/>
          </p:cNvSpPr>
          <p:nvPr>
            <p:ph type="sldNum" sz="quarter" idx="10"/>
          </p:nvPr>
        </p:nvSpPr>
        <p:spPr/>
        <p:txBody>
          <a:bodyPr/>
          <a:lstStyle>
            <a:lvl1pPr>
              <a:defRPr/>
            </a:lvl1pPr>
          </a:lstStyle>
          <a:p>
            <a:pPr>
              <a:defRPr/>
            </a:pPr>
            <a:fld id="{A4AFB19E-617B-4568-9E05-058753B79F82}" type="slidenum">
              <a:rPr lang="fr-FR" altLang="fr-FR"/>
              <a:pPr>
                <a:defRPr/>
              </a:pPr>
              <a:t>‹N°›</a:t>
            </a:fld>
            <a:endParaRPr lang="fr-FR" altLang="fr-FR"/>
          </a:p>
        </p:txBody>
      </p:sp>
    </p:spTree>
    <p:extLst>
      <p:ext uri="{BB962C8B-B14F-4D97-AF65-F5344CB8AC3E}">
        <p14:creationId xmlns="" xmlns:p14="http://schemas.microsoft.com/office/powerpoint/2010/main" val="602110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pPr>
              <a:defRPr/>
            </a:pPr>
            <a:fld id="{77B9DCFB-FBFB-486A-91CE-9BF0CFFF6F79}" type="slidenum">
              <a:rPr lang="fr-FR" altLang="fr-FR"/>
              <a:pPr>
                <a:defRPr/>
              </a:pPr>
              <a:t>‹N°›</a:t>
            </a:fld>
            <a:endParaRPr lang="fr-FR" altLang="fr-FR"/>
          </a:p>
        </p:txBody>
      </p:sp>
    </p:spTree>
    <p:extLst>
      <p:ext uri="{BB962C8B-B14F-4D97-AF65-F5344CB8AC3E}">
        <p14:creationId xmlns="" xmlns:p14="http://schemas.microsoft.com/office/powerpoint/2010/main" val="50511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pPr>
              <a:defRPr/>
            </a:pPr>
            <a:fld id="{FB8DE26E-D976-4ACC-942A-9571D27C6135}" type="slidenum">
              <a:rPr lang="fr-FR" altLang="fr-FR"/>
              <a:pPr>
                <a:defRPr/>
              </a:pPr>
              <a:t>‹N°›</a:t>
            </a:fld>
            <a:endParaRPr lang="fr-FR" altLang="fr-FR"/>
          </a:p>
        </p:txBody>
      </p:sp>
    </p:spTree>
    <p:extLst>
      <p:ext uri="{BB962C8B-B14F-4D97-AF65-F5344CB8AC3E}">
        <p14:creationId xmlns="" xmlns:p14="http://schemas.microsoft.com/office/powerpoint/2010/main" val="862263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pPr>
              <a:defRPr/>
            </a:pPr>
            <a:fld id="{2A1C0DFA-CBA9-40E3-A5B5-A99422A58ED2}" type="slidenum">
              <a:rPr lang="fr-FR" altLang="fr-FR"/>
              <a:pPr>
                <a:defRPr/>
              </a:pPr>
              <a:t>‹N°›</a:t>
            </a:fld>
            <a:endParaRPr lang="fr-FR" altLang="fr-FR"/>
          </a:p>
        </p:txBody>
      </p:sp>
    </p:spTree>
    <p:extLst>
      <p:ext uri="{BB962C8B-B14F-4D97-AF65-F5344CB8AC3E}">
        <p14:creationId xmlns="" xmlns:p14="http://schemas.microsoft.com/office/powerpoint/2010/main" val="1829107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a:spLocks noChangeArrowheads="1"/>
          </p:cNvSpPr>
          <p:nvPr userDrawn="1"/>
        </p:nvSpPr>
        <p:spPr bwMode="auto">
          <a:xfrm>
            <a:off x="2362200" y="0"/>
            <a:ext cx="6781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smtClean="0">
                <a:solidFill>
                  <a:prstClr val="white"/>
                </a:solidFill>
                <a:latin typeface="Arial Black" pitchFamily="34" charset="0"/>
              </a:rPr>
              <a:t>REMUSCLER L’EXAMEN DU BACCALAURÉAT</a:t>
            </a:r>
          </a:p>
          <a:p>
            <a:pPr eaLnBrk="1" hangingPunct="1">
              <a:defRPr/>
            </a:pPr>
            <a:endParaRPr lang="fr-FR" altLang="fr-FR" smtClean="0">
              <a:solidFill>
                <a:prstClr val="black"/>
              </a:solidFill>
              <a:latin typeface="Arial Black" pitchFamily="34" charset="0"/>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30CC56B9-1ED6-4F1F-AC6D-F60F3CE16154}" type="slidenum">
              <a:rPr lang="fr-FR" altLang="fr-FR"/>
              <a:pPr>
                <a:defRPr/>
              </a:pPr>
              <a:t>‹N°›</a:t>
            </a:fld>
            <a:endParaRPr lang="fr-FR" altLang="fr-FR"/>
          </a:p>
        </p:txBody>
      </p:sp>
    </p:spTree>
    <p:extLst>
      <p:ext uri="{BB962C8B-B14F-4D97-AF65-F5344CB8AC3E}">
        <p14:creationId xmlns="" xmlns:p14="http://schemas.microsoft.com/office/powerpoint/2010/main" val="2727535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p:cNvSpPr txBox="1">
            <a:spLocks noChangeArrowheads="1"/>
          </p:cNvSpPr>
          <p:nvPr userDrawn="1"/>
        </p:nvSpPr>
        <p:spPr bwMode="auto">
          <a:xfrm>
            <a:off x="2362200" y="0"/>
            <a:ext cx="6781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smtClean="0">
                <a:solidFill>
                  <a:prstClr val="white"/>
                </a:solidFill>
                <a:latin typeface="Arial Black" pitchFamily="34" charset="0"/>
              </a:rPr>
              <a:t>REMUSCLER L’EXAMEN DU BACCALAURÉAT</a:t>
            </a:r>
          </a:p>
          <a:p>
            <a:pPr eaLnBrk="1" hangingPunct="1">
              <a:defRPr/>
            </a:pPr>
            <a:endParaRPr lang="fr-FR" altLang="fr-FR" smtClean="0">
              <a:solidFill>
                <a:prstClr val="black"/>
              </a:solidFill>
              <a:latin typeface="Arial Black"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CBB75C01-7425-4F3D-AF65-238B4ECE6EF2}" type="slidenum">
              <a:rPr lang="fr-FR" altLang="fr-FR"/>
              <a:pPr>
                <a:defRPr/>
              </a:pPr>
              <a:t>‹N°›</a:t>
            </a:fld>
            <a:endParaRPr lang="fr-FR" altLang="fr-FR"/>
          </a:p>
        </p:txBody>
      </p:sp>
    </p:spTree>
    <p:extLst>
      <p:ext uri="{BB962C8B-B14F-4D97-AF65-F5344CB8AC3E}">
        <p14:creationId xmlns="" xmlns:p14="http://schemas.microsoft.com/office/powerpoint/2010/main" val="2157031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rPr>
              <a:t>Baccalauréat 2021 : les nouveautés</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pPr>
              <a:defRPr/>
            </a:pPr>
            <a:fld id="{9E52E1EF-12F0-457B-8033-EE8EB589CB0F}" type="slidenum">
              <a:rPr lang="fr-FR" altLang="fr-FR"/>
              <a:pPr>
                <a:defRPr/>
              </a:pPr>
              <a:t>‹N°›</a:t>
            </a:fld>
            <a:endParaRPr lang="fr-FR" altLang="fr-FR"/>
          </a:p>
        </p:txBody>
      </p:sp>
    </p:spTree>
    <p:extLst>
      <p:ext uri="{BB962C8B-B14F-4D97-AF65-F5344CB8AC3E}">
        <p14:creationId xmlns="" xmlns:p14="http://schemas.microsoft.com/office/powerpoint/2010/main" val="1605525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rPr>
              <a:t>Baccalauréat 2021 : les nouveautés</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pPr>
              <a:defRPr/>
            </a:pPr>
            <a:fld id="{CEDCE627-ED5C-4B8D-805C-55D0FFEB4CDB}" type="slidenum">
              <a:rPr lang="fr-FR" altLang="fr-FR"/>
              <a:pPr>
                <a:defRPr/>
              </a:pPr>
              <a:t>‹N°›</a:t>
            </a:fld>
            <a:endParaRPr lang="fr-FR" altLang="fr-FR"/>
          </a:p>
        </p:txBody>
      </p:sp>
    </p:spTree>
    <p:extLst>
      <p:ext uri="{BB962C8B-B14F-4D97-AF65-F5344CB8AC3E}">
        <p14:creationId xmlns="" xmlns:p14="http://schemas.microsoft.com/office/powerpoint/2010/main" val="938070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sz="1600"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p:nvPr userDrawn="1"/>
        </p:nvSpPr>
        <p:spPr>
          <a:xfrm>
            <a:off x="0" y="0"/>
            <a:ext cx="9144000" cy="646113"/>
          </a:xfrm>
          <a:prstGeom prst="rect">
            <a:avLst/>
          </a:prstGeom>
          <a:solidFill>
            <a:srgbClr val="95BCE5">
              <a:alpha val="0"/>
            </a:srgbClr>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rPr>
              <a:t>La classe de seconde</a:t>
            </a:r>
          </a:p>
          <a:p>
            <a:pPr algn="r" eaLnBrk="1" fontAlgn="auto" hangingPunct="1">
              <a:spcBef>
                <a:spcPts val="0"/>
              </a:spcBef>
              <a:spcAft>
                <a:spcPts val="0"/>
              </a:spcAft>
              <a:defRPr/>
            </a:pPr>
            <a:r>
              <a:rPr lang="fr-FR" cap="all" dirty="0">
                <a:solidFill>
                  <a:prstClr val="white"/>
                </a:solidFill>
                <a:latin typeface="Arial Black" panose="020B0A04020102020204" pitchFamily="34" charset="0"/>
              </a:rPr>
              <a:t>voie générale et technologique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4E802CE4-7CC2-4B9E-8792-819631680E52}" type="slidenum">
              <a:rPr lang="fr-FR" altLang="fr-FR"/>
              <a:pPr>
                <a:defRPr/>
              </a:pPr>
              <a:t>‹N°›</a:t>
            </a:fld>
            <a:endParaRPr lang="fr-FR" altLang="fr-FR"/>
          </a:p>
        </p:txBody>
      </p:sp>
    </p:spTree>
    <p:extLst>
      <p:ext uri="{BB962C8B-B14F-4D97-AF65-F5344CB8AC3E}">
        <p14:creationId xmlns="" xmlns:p14="http://schemas.microsoft.com/office/powerpoint/2010/main" val="3731157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646113"/>
          </a:xfrm>
          <a:prstGeom prst="rect">
            <a:avLst/>
          </a:prstGeom>
          <a:solidFill>
            <a:srgbClr val="95BCE5">
              <a:alpha val="0"/>
            </a:srgbClr>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rPr>
              <a:t>La classe de seconde</a:t>
            </a:r>
          </a:p>
          <a:p>
            <a:pPr algn="r" eaLnBrk="1" fontAlgn="auto" hangingPunct="1">
              <a:spcBef>
                <a:spcPts val="0"/>
              </a:spcBef>
              <a:spcAft>
                <a:spcPts val="0"/>
              </a:spcAft>
              <a:defRPr/>
            </a:pPr>
            <a:r>
              <a:rPr lang="fr-FR" cap="all" dirty="0">
                <a:solidFill>
                  <a:prstClr val="white"/>
                </a:solidFill>
                <a:latin typeface="Arial Black" panose="020B0A04020102020204" pitchFamily="34" charset="0"/>
              </a:rPr>
              <a:t>voie générale et technologique</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pPr>
              <a:defRPr/>
            </a:pPr>
            <a:fld id="{A0E2C4CF-F633-4F04-9666-DCE8ED888E9C}" type="slidenum">
              <a:rPr lang="fr-FR" altLang="fr-FR"/>
              <a:pPr>
                <a:defRPr/>
              </a:pPr>
              <a:t>‹N°›</a:t>
            </a:fld>
            <a:endParaRPr lang="fr-FR" altLang="fr-FR"/>
          </a:p>
        </p:txBody>
      </p:sp>
    </p:spTree>
    <p:extLst>
      <p:ext uri="{BB962C8B-B14F-4D97-AF65-F5344CB8AC3E}">
        <p14:creationId xmlns="" xmlns:p14="http://schemas.microsoft.com/office/powerpoint/2010/main" val="3657364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764088" y="0"/>
            <a:ext cx="43799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smtClean="0">
                <a:solidFill>
                  <a:prstClr val="white"/>
                </a:solidFill>
                <a:latin typeface="Arial Black" pitchFamily="34" charset="0"/>
              </a:rPr>
              <a:t>LA VOIE GÉNÉRALE :</a:t>
            </a:r>
          </a:p>
          <a:p>
            <a:pPr algn="r" eaLnBrk="1" hangingPunct="1">
              <a:defRPr/>
            </a:pPr>
            <a:r>
              <a:rPr lang="fr-FR" altLang="fr-FR" smtClean="0">
                <a:solidFill>
                  <a:prstClr val="white"/>
                </a:solidFill>
                <a:latin typeface="Arial Black" pitchFamily="34" charset="0"/>
              </a:rPr>
              <a:t>LA PREMIÈRE ET LA TERMINALE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CF70B36C-6186-478F-A246-1D84B3281B55}" type="slidenum">
              <a:rPr lang="fr-FR" altLang="fr-FR"/>
              <a:pPr>
                <a:defRPr/>
              </a:pPr>
              <a:t>‹N°›</a:t>
            </a:fld>
            <a:endParaRPr lang="fr-FR" altLang="fr-FR"/>
          </a:p>
        </p:txBody>
      </p:sp>
    </p:spTree>
    <p:extLst>
      <p:ext uri="{BB962C8B-B14F-4D97-AF65-F5344CB8AC3E}">
        <p14:creationId xmlns="" xmlns:p14="http://schemas.microsoft.com/office/powerpoint/2010/main" val="1447736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5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764088" y="0"/>
            <a:ext cx="43799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smtClean="0">
                <a:solidFill>
                  <a:prstClr val="white"/>
                </a:solidFill>
                <a:latin typeface="Arial Black" pitchFamily="34" charset="0"/>
              </a:rPr>
              <a:t>LA VOIE GÉNÉRALE :</a:t>
            </a:r>
          </a:p>
          <a:p>
            <a:pPr algn="r" eaLnBrk="1" hangingPunct="1">
              <a:defRPr/>
            </a:pPr>
            <a:r>
              <a:rPr lang="fr-FR" altLang="fr-FR" smtClean="0">
                <a:solidFill>
                  <a:prstClr val="white"/>
                </a:solidFill>
                <a:latin typeface="Arial Black" pitchFamily="34" charset="0"/>
              </a:rPr>
              <a:t>LA PREMIÈRE ET LA TERMINALE</a:t>
            </a: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1A80FBDE-9EF2-46F4-A16A-58B8BC204C79}" type="slidenum">
              <a:rPr lang="fr-FR" altLang="fr-FR"/>
              <a:pPr>
                <a:defRPr/>
              </a:pPr>
              <a:t>‹N°›</a:t>
            </a:fld>
            <a:endParaRPr lang="fr-FR" altLang="fr-FR"/>
          </a:p>
        </p:txBody>
      </p:sp>
    </p:spTree>
    <p:extLst>
      <p:ext uri="{BB962C8B-B14F-4D97-AF65-F5344CB8AC3E}">
        <p14:creationId xmlns="" xmlns:p14="http://schemas.microsoft.com/office/powerpoint/2010/main" val="1058080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572000" y="-36513"/>
            <a:ext cx="4572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smtClean="0">
                <a:solidFill>
                  <a:prstClr val="white"/>
                </a:solidFill>
                <a:latin typeface="Arial Black" pitchFamily="34" charset="0"/>
              </a:rPr>
              <a:t>LA VOIE TECHNOLOGIQUE :</a:t>
            </a:r>
          </a:p>
          <a:p>
            <a:pPr algn="r" eaLnBrk="1" hangingPunct="1">
              <a:defRPr/>
            </a:pPr>
            <a:r>
              <a:rPr lang="fr-FR" altLang="fr-FR" smtClean="0">
                <a:solidFill>
                  <a:prstClr val="white"/>
                </a:solidFill>
                <a:latin typeface="Arial Black" pitchFamily="34" charset="0"/>
              </a:rPr>
              <a:t>LA PREMIÈRE ET LA TERMINALE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0C092D6A-291D-42D9-8259-EFB4D61D9814}" type="slidenum">
              <a:rPr lang="fr-FR" altLang="fr-FR"/>
              <a:pPr>
                <a:defRPr/>
              </a:pPr>
              <a:t>‹N°›</a:t>
            </a:fld>
            <a:endParaRPr lang="fr-FR" altLang="fr-FR"/>
          </a:p>
        </p:txBody>
      </p:sp>
    </p:spTree>
    <p:extLst>
      <p:ext uri="{BB962C8B-B14F-4D97-AF65-F5344CB8AC3E}">
        <p14:creationId xmlns="" xmlns:p14="http://schemas.microsoft.com/office/powerpoint/2010/main" val="137438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pPr>
              <a:defRPr/>
            </a:pPr>
            <a:fld id="{F6DF7C5D-FDBF-4A35-9411-1856C5ED679A}" type="slidenum">
              <a:rPr lang="fr-FR" altLang="fr-FR"/>
              <a:pPr>
                <a:defRPr/>
              </a:pPr>
              <a:t>‹N°›</a:t>
            </a:fld>
            <a:endParaRPr lang="fr-FR" altLang="fr-FR"/>
          </a:p>
        </p:txBody>
      </p:sp>
    </p:spTree>
    <p:extLst>
      <p:ext uri="{BB962C8B-B14F-4D97-AF65-F5344CB8AC3E}">
        <p14:creationId xmlns="" xmlns:p14="http://schemas.microsoft.com/office/powerpoint/2010/main" val="3690109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6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572000" y="-36513"/>
            <a:ext cx="4572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smtClean="0">
                <a:solidFill>
                  <a:prstClr val="white"/>
                </a:solidFill>
                <a:latin typeface="Arial Black" pitchFamily="34" charset="0"/>
              </a:rPr>
              <a:t>LA VOIE TECHNOLOGIQUE :</a:t>
            </a:r>
          </a:p>
          <a:p>
            <a:pPr algn="r" eaLnBrk="1" hangingPunct="1">
              <a:defRPr/>
            </a:pPr>
            <a:r>
              <a:rPr lang="fr-FR" altLang="fr-FR" smtClean="0">
                <a:solidFill>
                  <a:prstClr val="white"/>
                </a:solidFill>
                <a:latin typeface="Arial Black" pitchFamily="34" charset="0"/>
              </a:rPr>
              <a:t>LA PREMIÈRE ET LA TERMINALE</a:t>
            </a: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9F65D894-9BAD-4DEF-806A-CB15EC04B684}" type="slidenum">
              <a:rPr lang="fr-FR" altLang="fr-FR"/>
              <a:pPr>
                <a:defRPr/>
              </a:pPr>
              <a:t>‹N°›</a:t>
            </a:fld>
            <a:endParaRPr lang="fr-FR" altLang="fr-FR"/>
          </a:p>
        </p:txBody>
      </p:sp>
    </p:spTree>
    <p:extLst>
      <p:ext uri="{BB962C8B-B14F-4D97-AF65-F5344CB8AC3E}">
        <p14:creationId xmlns="" xmlns:p14="http://schemas.microsoft.com/office/powerpoint/2010/main" val="362751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age de contenu texte_orientation second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572000" y="-36513"/>
            <a:ext cx="4572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prstClr val="white"/>
                </a:solidFill>
                <a:latin typeface="Arial Black" pitchFamily="34" charset="0"/>
              </a:rPr>
              <a:t>L’ORIENTATION EN CLASSE DE SECONDE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5030B4BF-A51C-4995-90F6-FEB82C7F2655}" type="slidenum">
              <a:rPr lang="fr-FR" altLang="fr-FR"/>
              <a:pPr>
                <a:defRPr/>
              </a:pPr>
              <a:t>‹N°›</a:t>
            </a:fld>
            <a:endParaRPr lang="fr-FR" altLang="fr-FR"/>
          </a:p>
        </p:txBody>
      </p:sp>
    </p:spTree>
    <p:extLst>
      <p:ext uri="{BB962C8B-B14F-4D97-AF65-F5344CB8AC3E}">
        <p14:creationId xmlns="" xmlns:p14="http://schemas.microsoft.com/office/powerpoint/2010/main" val="2087659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6"/>
          <p:cNvSpPr>
            <a:spLocks noGrp="1"/>
          </p:cNvSpPr>
          <p:nvPr>
            <p:ph type="body" sz="quarter" idx="13"/>
          </p:nvPr>
        </p:nvSpPr>
        <p:spPr>
          <a:xfrm>
            <a:off x="804863" y="1469378"/>
            <a:ext cx="7881937" cy="4397375"/>
          </a:xfrm>
        </p:spPr>
        <p:txBody>
          <a:bodyPr/>
          <a:lstStyle>
            <a:lvl1pPr>
              <a:buClr>
                <a:srgbClr val="EE7444"/>
              </a:buClr>
              <a:defRPr>
                <a:solidFill>
                  <a:srgbClr val="000000"/>
                </a:solidFill>
              </a:defRPr>
            </a:lvl1pPr>
          </a:lstStyle>
          <a:p>
            <a:pPr lvl="0"/>
            <a:r>
              <a:rPr lang="fr-FR" smtClean="0"/>
              <a:t>Modifiez les styles du texte du masque</a:t>
            </a:r>
          </a:p>
        </p:txBody>
      </p:sp>
      <p:sp>
        <p:nvSpPr>
          <p:cNvPr id="4" name="Espace réservé du numéro de diapositive 5"/>
          <p:cNvSpPr>
            <a:spLocks noGrp="1"/>
          </p:cNvSpPr>
          <p:nvPr>
            <p:ph type="sldNum" sz="quarter" idx="14"/>
          </p:nvPr>
        </p:nvSpPr>
        <p:spPr/>
        <p:txBody>
          <a:bodyPr/>
          <a:lstStyle>
            <a:lvl1pPr>
              <a:defRPr/>
            </a:lvl1pPr>
          </a:lstStyle>
          <a:p>
            <a:pPr>
              <a:defRPr/>
            </a:pPr>
            <a:fld id="{A6B0B9E6-5511-483F-B41C-18EEBC3719DA}" type="slidenum">
              <a:rPr lang="fr-FR" altLang="fr-FR"/>
              <a:pPr>
                <a:defRPr/>
              </a:pPr>
              <a:t>‹N°›</a:t>
            </a:fld>
            <a:endParaRPr lang="fr-FR" altLang="fr-FR"/>
          </a:p>
        </p:txBody>
      </p:sp>
    </p:spTree>
    <p:extLst>
      <p:ext uri="{BB962C8B-B14F-4D97-AF65-F5344CB8AC3E}">
        <p14:creationId xmlns="" xmlns:p14="http://schemas.microsoft.com/office/powerpoint/2010/main" val="3845254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pPr>
              <a:defRPr/>
            </a:pPr>
            <a:fld id="{BCC0A35C-A9FB-462B-93E5-26334F59B074}" type="slidenum">
              <a:rPr lang="fr-FR" altLang="fr-FR"/>
              <a:pPr>
                <a:defRPr/>
              </a:pPr>
              <a:t>‹N°›</a:t>
            </a:fld>
            <a:endParaRPr lang="fr-FR" altLang="fr-FR"/>
          </a:p>
        </p:txBody>
      </p:sp>
    </p:spTree>
    <p:extLst>
      <p:ext uri="{BB962C8B-B14F-4D97-AF65-F5344CB8AC3E}">
        <p14:creationId xmlns="" xmlns:p14="http://schemas.microsoft.com/office/powerpoint/2010/main" val="696975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5" name="Espace réservé du numéro de diapositive 4"/>
          <p:cNvSpPr>
            <a:spLocks noGrp="1"/>
          </p:cNvSpPr>
          <p:nvPr>
            <p:ph type="sldNum" sz="quarter" idx="15"/>
          </p:nvPr>
        </p:nvSpPr>
        <p:spPr>
          <a:xfrm>
            <a:off x="8250238" y="6391275"/>
            <a:ext cx="350837" cy="365125"/>
          </a:xfrm>
        </p:spPr>
        <p:txBody>
          <a:bodyPr/>
          <a:lstStyle>
            <a:lvl1pPr>
              <a:defRPr/>
            </a:lvl1pPr>
          </a:lstStyle>
          <a:p>
            <a:pPr>
              <a:defRPr/>
            </a:pPr>
            <a:fld id="{FDF399D2-FEE2-491E-8958-A04FEE2C18C2}" type="slidenum">
              <a:rPr lang="fr-FR" altLang="fr-FR"/>
              <a:pPr>
                <a:defRPr/>
              </a:pPr>
              <a:t>‹N°›</a:t>
            </a:fld>
            <a:endParaRPr lang="fr-FR" altLang="fr-FR"/>
          </a:p>
        </p:txBody>
      </p:sp>
    </p:spTree>
    <p:extLst>
      <p:ext uri="{BB962C8B-B14F-4D97-AF65-F5344CB8AC3E}">
        <p14:creationId xmlns="" xmlns:p14="http://schemas.microsoft.com/office/powerpoint/2010/main" val="343039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a:spLocks noChangeArrowheads="1"/>
          </p:cNvSpPr>
          <p:nvPr userDrawn="1"/>
        </p:nvSpPr>
        <p:spPr bwMode="auto">
          <a:xfrm>
            <a:off x="2362200" y="0"/>
            <a:ext cx="6781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LE NOUVEAU LYCEE</a:t>
            </a:r>
          </a:p>
          <a:p>
            <a:pPr eaLnBrk="1" hangingPunct="1">
              <a:defRPr/>
            </a:pPr>
            <a:endParaRPr lang="fr-FR" altLang="fr-FR" dirty="0" smtClean="0">
              <a:latin typeface="Arial Black" pitchFamily="34" charset="0"/>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47BB9178-B834-40CF-BEFB-17AC5102EF0F}" type="slidenum">
              <a:rPr lang="fr-FR" altLang="fr-FR"/>
              <a:pPr>
                <a:defRPr/>
              </a:pPr>
              <a:t>‹N°›</a:t>
            </a:fld>
            <a:endParaRPr lang="fr-FR" altLang="fr-FR"/>
          </a:p>
        </p:txBody>
      </p:sp>
    </p:spTree>
    <p:extLst>
      <p:ext uri="{BB962C8B-B14F-4D97-AF65-F5344CB8AC3E}">
        <p14:creationId xmlns="" xmlns:p14="http://schemas.microsoft.com/office/powerpoint/2010/main" val="220322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ZoneTexte 5"/>
          <p:cNvSpPr txBox="1">
            <a:spLocks noChangeArrowheads="1"/>
          </p:cNvSpPr>
          <p:nvPr userDrawn="1"/>
        </p:nvSpPr>
        <p:spPr bwMode="auto">
          <a:xfrm>
            <a:off x="2362200" y="0"/>
            <a:ext cx="67818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fr-FR" altLang="fr-FR" dirty="0" smtClean="0">
                <a:solidFill>
                  <a:schemeClr val="bg1"/>
                </a:solidFill>
                <a:latin typeface="Arial Black" pitchFamily="34" charset="0"/>
              </a:rPr>
              <a:t>LE NOUVEAU LYCEE</a:t>
            </a:r>
          </a:p>
          <a:p>
            <a:pPr eaLnBrk="1" hangingPunct="1">
              <a:defRPr/>
            </a:pPr>
            <a:endParaRPr lang="fr-FR" altLang="fr-FR" dirty="0" smtClean="0">
              <a:latin typeface="Arial Black"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pPr>
              <a:defRPr/>
            </a:pPr>
            <a:fld id="{63657387-B223-4A79-BBAD-E96C4238E7CB}" type="slidenum">
              <a:rPr lang="fr-FR" altLang="fr-FR"/>
              <a:pPr>
                <a:defRPr/>
              </a:pPr>
              <a:t>‹N°›</a:t>
            </a:fld>
            <a:endParaRPr lang="fr-FR" altLang="fr-FR"/>
          </a:p>
        </p:txBody>
      </p:sp>
    </p:spTree>
    <p:extLst>
      <p:ext uri="{BB962C8B-B14F-4D97-AF65-F5344CB8AC3E}">
        <p14:creationId xmlns="" xmlns:p14="http://schemas.microsoft.com/office/powerpoint/2010/main" val="420798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cs typeface="+mn-cs"/>
              </a:rPr>
              <a:t>LA SECONDE GENERALE ET TECHNOLOGIQUE</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pPr>
              <a:defRPr/>
            </a:pPr>
            <a:fld id="{2D5C8E7E-DF30-4C46-8048-0C4FB5AF7FC4}" type="slidenum">
              <a:rPr lang="fr-FR" altLang="fr-FR"/>
              <a:pPr>
                <a:defRPr/>
              </a:pPr>
              <a:t>‹N°›</a:t>
            </a:fld>
            <a:endParaRPr lang="fr-FR" altLang="fr-FR"/>
          </a:p>
        </p:txBody>
      </p:sp>
    </p:spTree>
    <p:extLst>
      <p:ext uri="{BB962C8B-B14F-4D97-AF65-F5344CB8AC3E}">
        <p14:creationId xmlns="" xmlns:p14="http://schemas.microsoft.com/office/powerpoint/2010/main" val="198596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cs typeface="+mn-cs"/>
              </a:rPr>
              <a:t>LA SECONDE GENERALE ET TECHNOLOGIQUE</a:t>
            </a: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pPr>
              <a:defRPr/>
            </a:pPr>
            <a:fld id="{499E45FA-F17B-45AA-ABE3-5AA62725D925}" type="slidenum">
              <a:rPr lang="fr-FR" altLang="fr-FR"/>
              <a:pPr>
                <a:defRPr/>
              </a:pPr>
              <a:t>‹N°›</a:t>
            </a:fld>
            <a:endParaRPr lang="fr-FR" altLang="fr-FR"/>
          </a:p>
        </p:txBody>
      </p:sp>
    </p:spTree>
    <p:extLst>
      <p:ext uri="{BB962C8B-B14F-4D97-AF65-F5344CB8AC3E}">
        <p14:creationId xmlns="" xmlns:p14="http://schemas.microsoft.com/office/powerpoint/2010/main" val="37531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eaLnBrk="1" fontAlgn="auto" hangingPunct="1">
              <a:spcBef>
                <a:spcPts val="0"/>
              </a:spcBef>
              <a:spcAft>
                <a:spcPts val="0"/>
              </a:spcAft>
              <a:defRPr/>
            </a:pPr>
            <a:endParaRPr lang="fr-FR" sz="1600"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p:nvPr userDrawn="1"/>
        </p:nvSpPr>
        <p:spPr>
          <a:xfrm>
            <a:off x="0" y="0"/>
            <a:ext cx="9144000" cy="369888"/>
          </a:xfrm>
          <a:prstGeom prst="rect">
            <a:avLst/>
          </a:prstGeom>
          <a:solidFill>
            <a:srgbClr val="95BCE5">
              <a:alpha val="0"/>
            </a:srgbClr>
          </a:solidFill>
        </p:spPr>
        <p:txBody>
          <a:bodyPr>
            <a:spAutoFit/>
          </a:bodyPr>
          <a:lstStyle/>
          <a:p>
            <a:pPr algn="r" eaLnBrk="1" fontAlgn="auto" hangingPunct="1">
              <a:spcBef>
                <a:spcPts val="0"/>
              </a:spcBef>
              <a:spcAft>
                <a:spcPts val="0"/>
              </a:spcAft>
              <a:defRPr/>
            </a:pPr>
            <a:r>
              <a:rPr lang="fr-FR" cap="all" dirty="0">
                <a:solidFill>
                  <a:prstClr val="white"/>
                </a:solidFill>
                <a:latin typeface="Arial Black" panose="020B0A04020102020204" pitchFamily="34" charset="0"/>
                <a:cs typeface="+mn-cs"/>
              </a:rPr>
              <a:t>LA VOIE GENERALE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pPr>
              <a:defRPr/>
            </a:pPr>
            <a:fld id="{C5656D66-3091-4DA3-A0D1-3F9AE2D6D546}" type="slidenum">
              <a:rPr lang="fr-FR" altLang="fr-FR"/>
              <a:pPr>
                <a:defRPr/>
              </a:pPr>
              <a:t>‹N°›</a:t>
            </a:fld>
            <a:endParaRPr lang="fr-FR" altLang="fr-FR"/>
          </a:p>
        </p:txBody>
      </p:sp>
    </p:spTree>
    <p:extLst>
      <p:ext uri="{BB962C8B-B14F-4D97-AF65-F5344CB8AC3E}">
        <p14:creationId xmlns="" xmlns:p14="http://schemas.microsoft.com/office/powerpoint/2010/main" val="407667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2.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3750" y="354013"/>
            <a:ext cx="7881938" cy="1285875"/>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latin typeface="Arial" panose="020B0604020202020204" pitchFamily="34" charset="0"/>
              </a:defRPr>
            </a:lvl1pPr>
          </a:lstStyle>
          <a:p>
            <a:pPr>
              <a:defRPr/>
            </a:pPr>
            <a:fld id="{5477B8D8-BF4A-4EFD-B9A9-AE2BD202F128}" type="slidenum">
              <a:rPr lang="fr-FR" altLang="fr-FR"/>
              <a:pPr>
                <a:defRPr/>
              </a:pPr>
              <a:t>‹N°›</a:t>
            </a:fld>
            <a:endParaRPr lang="fr-FR" altLang="fr-FR"/>
          </a:p>
        </p:txBody>
      </p:sp>
      <p:sp>
        <p:nvSpPr>
          <p:cNvPr id="14" name="Espace réservé du pied de page 4"/>
          <p:cNvSpPr txBox="1">
            <a:spLocks/>
          </p:cNvSpPr>
          <p:nvPr/>
        </p:nvSpPr>
        <p:spPr>
          <a:xfrm>
            <a:off x="2368550" y="6146800"/>
            <a:ext cx="3544888"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sz="900" dirty="0" smtClean="0">
              <a:solidFill>
                <a:prstClr val="black">
                  <a:lumMod val="75000"/>
                  <a:lumOff val="25000"/>
                </a:prstClr>
              </a:solidFill>
              <a:latin typeface="Arial" charset="0"/>
              <a:ea typeface="Arial" charset="0"/>
              <a:cs typeface="Arial" charset="0"/>
            </a:endParaRPr>
          </a:p>
          <a:p>
            <a:pPr>
              <a:lnSpc>
                <a:spcPts val="1320"/>
              </a:lnSpc>
              <a:defRPr/>
            </a:pPr>
            <a:r>
              <a:rPr lang="fr-FR" sz="900" dirty="0" smtClean="0">
                <a:solidFill>
                  <a:prstClr val="black">
                    <a:lumMod val="75000"/>
                    <a:lumOff val="25000"/>
                  </a:prstClr>
                </a:solidFill>
                <a:latin typeface="Arial" charset="0"/>
                <a:ea typeface="Arial" charset="0"/>
                <a:cs typeface="Arial" charset="0"/>
              </a:rPr>
              <a:t>BACCALAUREAT 2021</a:t>
            </a:r>
          </a:p>
        </p:txBody>
      </p:sp>
      <p:sp>
        <p:nvSpPr>
          <p:cNvPr id="15"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endParaRPr lang="fr-FR" sz="900" dirty="0" smtClean="0">
              <a:solidFill>
                <a:prstClr val="black">
                  <a:lumMod val="75000"/>
                  <a:lumOff val="25000"/>
                </a:prstClr>
              </a:solidFill>
              <a:latin typeface="Arial" charset="0"/>
              <a:ea typeface="Arial" charset="0"/>
              <a:cs typeface="Arial" charset="0"/>
            </a:endParaRPr>
          </a:p>
          <a:p>
            <a:pPr>
              <a:defRPr/>
            </a:pPr>
            <a:endParaRPr lang="fr-FR" dirty="0">
              <a:solidFill>
                <a:prstClr val="black">
                  <a:tint val="75000"/>
                </a:prstClr>
              </a:solidFill>
            </a:endParaRPr>
          </a:p>
        </p:txBody>
      </p:sp>
      <p:pic>
        <p:nvPicPr>
          <p:cNvPr id="1031" name="Image 8"/>
          <p:cNvPicPr>
            <a:picLocks noChangeAspect="1"/>
          </p:cNvPicPr>
          <p:nvPr/>
        </p:nvPicPr>
        <p:blipFill>
          <a:blip r:embed="rId21">
            <a:extLst>
              <a:ext uri="{28A0092B-C50C-407E-A947-70E740481C1C}">
                <a14:useLocalDpi xmlns="" xmlns:a14="http://schemas.microsoft.com/office/drawing/2010/main" val="0"/>
              </a:ext>
            </a:extLst>
          </a:blip>
          <a:srcRect/>
          <a:stretch>
            <a:fillRect/>
          </a:stretch>
        </p:blipFill>
        <p:spPr bwMode="auto">
          <a:xfrm>
            <a:off x="5811838" y="6249988"/>
            <a:ext cx="1219200" cy="50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ZoneTexte 3"/>
          <p:cNvSpPr txBox="1">
            <a:spLocks noChangeArrowheads="1"/>
          </p:cNvSpPr>
          <p:nvPr/>
        </p:nvSpPr>
        <p:spPr bwMode="auto">
          <a:xfrm>
            <a:off x="804863" y="0"/>
            <a:ext cx="78819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endParaRPr lang="fr-FR" altLang="fr-FR" b="1" smtClean="0">
              <a:solidFill>
                <a:srgbClr val="005E8B"/>
              </a:solidFill>
            </a:endParaRPr>
          </a:p>
        </p:txBody>
      </p:sp>
      <p:pic>
        <p:nvPicPr>
          <p:cNvPr id="3" name="Picture 10"/>
          <p:cNvPicPr>
            <a:picLocks noChangeAspect="1" noChangeArrowheads="1"/>
          </p:cNvPicPr>
          <p:nvPr userDrawn="1"/>
        </p:nvPicPr>
        <p:blipFill>
          <a:blip r:embed="rId22">
            <a:extLst>
              <a:ext uri="{28A0092B-C50C-407E-A947-70E740481C1C}">
                <a14:useLocalDpi xmlns="" xmlns:a14="http://schemas.microsoft.com/office/drawing/2010/main" val="0"/>
              </a:ext>
            </a:extLst>
          </a:blip>
          <a:srcRect/>
          <a:stretch>
            <a:fillRect/>
          </a:stretch>
        </p:blipFill>
        <p:spPr bwMode="auto">
          <a:xfrm>
            <a:off x="576263" y="6284913"/>
            <a:ext cx="1341437"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 id="2147485013" r:id="rId12"/>
    <p:sldLayoutId id="2147485014" r:id="rId13"/>
    <p:sldLayoutId id="2147485015" r:id="rId14"/>
    <p:sldLayoutId id="2147485016" r:id="rId15"/>
    <p:sldLayoutId id="2147485017" r:id="rId16"/>
    <p:sldLayoutId id="2147484998" r:id="rId17"/>
    <p:sldLayoutId id="2147485018" r:id="rId18"/>
    <p:sldLayoutId id="2147485041" r:id="rId19"/>
  </p:sldLayoutIdLst>
  <p:hf hdr="0" ftr="0" dt="0"/>
  <p:txStyles>
    <p:titleStyle>
      <a:lvl1pPr algn="l" defTabSz="457200" rtl="0" eaLnBrk="0" fontAlgn="base" hangingPunct="0">
        <a:spcBef>
          <a:spcPct val="0"/>
        </a:spcBef>
        <a:spcAft>
          <a:spcPct val="0"/>
        </a:spcAft>
        <a:defRPr sz="2500" b="1" kern="1200" cap="all">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vl2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chemeClr val="bg2"/>
        </a:buClr>
        <a:buSzPct val="100000"/>
        <a:buFont typeface="Arial" panose="020B0604020202020204" pitchFamily="34" charset="0"/>
        <a:buChar char="■"/>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indent="-169863" algn="l" defTabSz="457200" rtl="0" eaLnBrk="0" fontAlgn="base" hangingPunct="0">
        <a:spcBef>
          <a:spcPct val="20000"/>
        </a:spcBef>
        <a:spcAft>
          <a:spcPct val="0"/>
        </a:spcAft>
        <a:buClr>
          <a:schemeClr val="bg2"/>
        </a:buClr>
        <a:buFont typeface="Arial Italic"/>
        <a:buChar char="■"/>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algn="l" defTabSz="457200" rtl="0" eaLnBrk="0" fontAlgn="base" hangingPunct="0">
        <a:spcBef>
          <a:spcPct val="20000"/>
        </a:spcBef>
        <a:spcAft>
          <a:spcPct val="0"/>
        </a:spcAft>
        <a:buFont typeface="Arial" panose="020B0604020202020204" pitchFamily="34" charset="0"/>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indent="177800" algn="l" defTabSz="457200" rtl="0" eaLnBrk="0" fontAlgn="base" hangingPunct="0">
        <a:spcBef>
          <a:spcPct val="20000"/>
        </a:spcBef>
        <a:spcAft>
          <a:spcPct val="0"/>
        </a:spcAft>
        <a:buClr>
          <a:schemeClr val="bg2"/>
        </a:buClr>
        <a:buFont typeface="Arial" panose="020B0604020202020204" pitchFamily="34" charset="0"/>
        <a:buChar char="–"/>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algn="l" defTabSz="457200" rtl="0" eaLnBrk="0" fontAlgn="base" hangingPunct="0">
        <a:spcBef>
          <a:spcPct val="20000"/>
        </a:spcBef>
        <a:spcAft>
          <a:spcPct val="0"/>
        </a:spcAft>
        <a:buFont typeface="Arial" panose="020B0604020202020204" pitchFamily="34" charset="0"/>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a:t>
            </a:r>
            <a:br>
              <a:rPr lang="fr-FR" altLang="fr-FR" smtClean="0"/>
            </a:br>
            <a:r>
              <a:rPr lang="fr-FR" altLang="fr-FR" smtClean="0"/>
              <a:t>LE TITRE</a:t>
            </a:r>
          </a:p>
        </p:txBody>
      </p:sp>
      <p:sp>
        <p:nvSpPr>
          <p:cNvPr id="2051"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a:t>
            </a:r>
            <a:br>
              <a:rPr lang="fr-FR" altLang="fr-FR" smtClean="0"/>
            </a:br>
            <a:r>
              <a:rPr lang="fr-FR" altLang="fr-FR" smtClean="0"/>
              <a:t>du masque</a:t>
            </a:r>
          </a:p>
        </p:txBody>
      </p:sp>
      <p:sp>
        <p:nvSpPr>
          <p:cNvPr id="6" name="Espace réservé du numéro de diapositive 5"/>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404040"/>
                </a:solidFill>
              </a:defRPr>
            </a:lvl1pPr>
          </a:lstStyle>
          <a:p>
            <a:pPr>
              <a:defRPr/>
            </a:pPr>
            <a:fld id="{E8012FE0-47F6-4F6C-8E48-07CFF6AB8602}" type="slidenum">
              <a:rPr lang="fr-FR" altLang="fr-FR"/>
              <a:pPr>
                <a:defRPr/>
              </a:pPr>
              <a:t>‹N°›</a:t>
            </a:fld>
            <a:endParaRPr lang="fr-FR" altLang="fr-FR"/>
          </a:p>
        </p:txBody>
      </p:sp>
      <p:sp>
        <p:nvSpPr>
          <p:cNvPr id="12" name="Espace réservé du pied de page 4"/>
          <p:cNvSpPr txBox="1">
            <a:spLocks/>
          </p:cNvSpPr>
          <p:nvPr/>
        </p:nvSpPr>
        <p:spPr>
          <a:xfrm>
            <a:off x="2368550" y="6146800"/>
            <a:ext cx="4621213"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latin typeface="Arial" charset="0"/>
                <a:ea typeface="Arial" charset="0"/>
                <a:cs typeface="Arial" charset="0"/>
              </a:rPr>
              <a:t>LA SECONDE EN 2018</a:t>
            </a:r>
          </a:p>
          <a:p>
            <a:pPr>
              <a:lnSpc>
                <a:spcPts val="1320"/>
              </a:lnSpc>
              <a:defRPr/>
            </a:pPr>
            <a:endParaRPr lang="fr-FR" dirty="0" smtClean="0">
              <a:solidFill>
                <a:prstClr val="black">
                  <a:lumMod val="75000"/>
                  <a:lumOff val="25000"/>
                </a:prstClr>
              </a:solidFill>
            </a:endParaRPr>
          </a:p>
          <a:p>
            <a:pPr>
              <a:defRPr/>
            </a:pPr>
            <a:endParaRPr lang="fr-FR" dirty="0">
              <a:solidFill>
                <a:prstClr val="black">
                  <a:tint val="75000"/>
                </a:prstClr>
              </a:solidFill>
            </a:endParaRPr>
          </a:p>
        </p:txBody>
      </p:sp>
      <p:sp>
        <p:nvSpPr>
          <p:cNvPr id="15"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defRPr/>
            </a:pPr>
            <a:endParaRPr lang="fr-FR" dirty="0">
              <a:solidFill>
                <a:prstClr val="black">
                  <a:tint val="75000"/>
                </a:prstClr>
              </a:solidFill>
            </a:endParaRPr>
          </a:p>
        </p:txBody>
      </p:sp>
      <p:pic>
        <p:nvPicPr>
          <p:cNvPr id="2055" name="Picture 8"/>
          <p:cNvPicPr>
            <a:picLocks noChangeAspect="1" noChangeArrowheads="1"/>
          </p:cNvPicPr>
          <p:nvPr userDrawn="1"/>
        </p:nvPicPr>
        <p:blipFill>
          <a:blip r:embed="rId8">
            <a:extLst>
              <a:ext uri="{28A0092B-C50C-407E-A947-70E740481C1C}">
                <a14:useLocalDpi xmlns="" xmlns:a14="http://schemas.microsoft.com/office/drawing/2010/main" val="0"/>
              </a:ext>
            </a:extLst>
          </a:blip>
          <a:srcRect/>
          <a:stretch>
            <a:fillRect/>
          </a:stretch>
        </p:blipFill>
        <p:spPr bwMode="auto">
          <a:xfrm>
            <a:off x="479425" y="6300788"/>
            <a:ext cx="13112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38" r:id="rId4"/>
    <p:sldLayoutId id="2147485039" r:id="rId5"/>
    <p:sldLayoutId id="2147485040" r:id="rId6"/>
  </p:sldLayoutIdLst>
  <p:hf hdr="0" ftr="0" dt="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005E8B"/>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M:\str-delcom\BAC 2021\PPT\PPT POUR PARENTS 3E\Visuels\éléments graphiques\PPT_BAC_intercalaire_V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Espace réservé du titre 1"/>
          <p:cNvSpPr>
            <a:spLocks noGrp="1"/>
          </p:cNvSpPr>
          <p:nvPr>
            <p:ph type="title"/>
          </p:nvPr>
        </p:nvSpPr>
        <p:spPr bwMode="auto">
          <a:xfrm>
            <a:off x="3011488" y="1855788"/>
            <a:ext cx="5589587" cy="2005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a:t>
            </a:r>
            <a:br>
              <a:rPr lang="fr-FR" altLang="fr-FR" smtClean="0"/>
            </a:br>
            <a:r>
              <a:rPr lang="fr-FR" altLang="fr-FR" smtClean="0"/>
              <a:t>ET MODIFIEZ LE TITRE</a:t>
            </a:r>
          </a:p>
        </p:txBody>
      </p:sp>
      <p:sp>
        <p:nvSpPr>
          <p:cNvPr id="3076" name="Espace réservé du texte 2"/>
          <p:cNvSpPr>
            <a:spLocks noGrp="1"/>
          </p:cNvSpPr>
          <p:nvPr>
            <p:ph type="body" idx="1"/>
          </p:nvPr>
        </p:nvSpPr>
        <p:spPr bwMode="auto">
          <a:xfrm>
            <a:off x="3011488" y="3578225"/>
            <a:ext cx="5589587"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a:t>
            </a:r>
            <a:br>
              <a:rPr lang="fr-FR" altLang="fr-FR" smtClean="0"/>
            </a:br>
            <a:r>
              <a:rPr lang="fr-FR" altLang="fr-FR" smtClean="0"/>
              <a:t>les styles du texte du masque</a:t>
            </a:r>
          </a:p>
          <a:p>
            <a:pPr lvl="0"/>
            <a:endParaRPr lang="fr-FR" altLang="fr-FR" smtClean="0"/>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000000"/>
                </a:solidFill>
              </a:defRPr>
            </a:lvl1pPr>
          </a:lstStyle>
          <a:p>
            <a:pPr>
              <a:defRPr/>
            </a:pPr>
            <a:fld id="{E3EDE72E-2EE6-4576-869E-D736F3A5860B}" type="slidenum">
              <a:rPr lang="fr-FR" altLang="fr-FR"/>
              <a:pPr>
                <a:defRPr/>
              </a:pPr>
              <a:t>‹N°›</a:t>
            </a:fld>
            <a:endParaRPr lang="fr-FR" altLang="fr-FR"/>
          </a:p>
        </p:txBody>
      </p:sp>
      <p:sp>
        <p:nvSpPr>
          <p:cNvPr id="12"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defRPr/>
            </a:pPr>
            <a:endParaRPr lang="fr-F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999" r:id="rId1"/>
  </p:sldLayoutIdLst>
  <p:hf hdr="0" ftr="0" dt="0"/>
  <p:txStyles>
    <p:titleStyle>
      <a:lvl1pPr algn="l" defTabSz="457200" rtl="0" eaLnBrk="0" fontAlgn="base" hangingPunct="0">
        <a:spcBef>
          <a:spcPct val="0"/>
        </a:spcBef>
        <a:spcAft>
          <a:spcPct val="0"/>
        </a:spcAft>
        <a:defRPr sz="3200" b="1" kern="1200">
          <a:solidFill>
            <a:srgbClr val="EE7444"/>
          </a:solidFill>
          <a:latin typeface="Arial Black" panose="020B0A04020102020204" pitchFamily="34" charset="0"/>
          <a:ea typeface="Archive" pitchFamily="50" charset="0"/>
          <a:cs typeface="Archive" pitchFamily="50" charset="0"/>
        </a:defRPr>
      </a:lvl1pPr>
      <a:lvl2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2pPr>
      <a:lvl3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3pPr>
      <a:lvl4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4pPr>
      <a:lvl5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5pPr>
      <a:lvl6pPr marL="4572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6pPr>
      <a:lvl7pPr marL="9144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7pPr>
      <a:lvl8pPr marL="13716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8pPr>
      <a:lvl9pPr marL="18288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panose="020B0604020202020204" pitchFamily="34" charset="0"/>
          <a:ea typeface="Roboto" panose="02000000000000000000" pitchFamily="2"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Roboto" pitchFamily="2" charset="0"/>
          <a:cs typeface="Roboto" pitchFamily="2"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Roboto" pitchFamily="2" charset="0"/>
          <a:cs typeface="Roboto" pitchFamily="2"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Roboto" pitchFamily="2" charset="0"/>
          <a:cs typeface="Roboto" pitchFamily="2"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Roboto" pitchFamily="2" charset="0"/>
          <a:cs typeface="Roboto"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3750" y="354013"/>
            <a:ext cx="7881938" cy="1285875"/>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4099"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latin typeface="Arial" panose="020B0604020202020204" pitchFamily="34" charset="0"/>
              </a:defRPr>
            </a:lvl1pPr>
          </a:lstStyle>
          <a:p>
            <a:pPr>
              <a:defRPr/>
            </a:pPr>
            <a:fld id="{A952BBAD-CF87-40D0-A48B-4FA88B031DAA}" type="slidenum">
              <a:rPr lang="fr-FR" altLang="fr-FR"/>
              <a:pPr>
                <a:defRPr/>
              </a:pPr>
              <a:t>‹N°›</a:t>
            </a:fld>
            <a:endParaRPr lang="fr-FR" altLang="fr-FR"/>
          </a:p>
        </p:txBody>
      </p:sp>
      <p:sp>
        <p:nvSpPr>
          <p:cNvPr id="14" name="Espace réservé du pied de page 4"/>
          <p:cNvSpPr txBox="1">
            <a:spLocks/>
          </p:cNvSpPr>
          <p:nvPr/>
        </p:nvSpPr>
        <p:spPr>
          <a:xfrm>
            <a:off x="2368550" y="6146800"/>
            <a:ext cx="3544888"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sz="900" dirty="0" smtClean="0">
              <a:solidFill>
                <a:prstClr val="black">
                  <a:lumMod val="75000"/>
                  <a:lumOff val="25000"/>
                </a:prstClr>
              </a:solidFill>
              <a:latin typeface="Arial" charset="0"/>
              <a:ea typeface="Arial" charset="0"/>
              <a:cs typeface="Arial" charset="0"/>
            </a:endParaRPr>
          </a:p>
          <a:p>
            <a:pPr>
              <a:lnSpc>
                <a:spcPts val="1320"/>
              </a:lnSpc>
              <a:defRPr/>
            </a:pPr>
            <a:r>
              <a:rPr lang="fr-FR" sz="900" dirty="0" smtClean="0">
                <a:solidFill>
                  <a:prstClr val="black">
                    <a:lumMod val="75000"/>
                    <a:lumOff val="25000"/>
                  </a:prstClr>
                </a:solidFill>
                <a:latin typeface="Arial" charset="0"/>
                <a:ea typeface="Arial" charset="0"/>
                <a:cs typeface="Arial" charset="0"/>
              </a:rPr>
              <a:t>BACCALAUREAT 2021</a:t>
            </a:r>
          </a:p>
        </p:txBody>
      </p:sp>
      <p:sp>
        <p:nvSpPr>
          <p:cNvPr id="15"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smtClean="0">
              <a:solidFill>
                <a:srgbClr val="1B8ED9"/>
              </a:solidFill>
            </a:endParaRPr>
          </a:p>
          <a:p>
            <a:pPr>
              <a:lnSpc>
                <a:spcPts val="1320"/>
              </a:lnSpc>
              <a:defRPr/>
            </a:pPr>
            <a:endParaRPr lang="fr-FR" sz="900" dirty="0" smtClean="0">
              <a:solidFill>
                <a:prstClr val="black">
                  <a:lumMod val="75000"/>
                  <a:lumOff val="25000"/>
                </a:prstClr>
              </a:solidFill>
              <a:latin typeface="Arial" charset="0"/>
              <a:ea typeface="Arial" charset="0"/>
              <a:cs typeface="Arial" charset="0"/>
            </a:endParaRPr>
          </a:p>
          <a:p>
            <a:pPr>
              <a:defRPr/>
            </a:pPr>
            <a:endParaRPr lang="fr-FR" dirty="0">
              <a:solidFill>
                <a:prstClr val="black">
                  <a:tint val="75000"/>
                </a:prstClr>
              </a:solidFill>
            </a:endParaRPr>
          </a:p>
        </p:txBody>
      </p:sp>
      <p:pic>
        <p:nvPicPr>
          <p:cNvPr id="4103" name="Image 8"/>
          <p:cNvPicPr>
            <a:picLocks noChangeAspect="1"/>
          </p:cNvPicPr>
          <p:nvPr/>
        </p:nvPicPr>
        <p:blipFill>
          <a:blip r:embed="rId20">
            <a:extLst>
              <a:ext uri="{28A0092B-C50C-407E-A947-70E740481C1C}">
                <a14:useLocalDpi xmlns="" xmlns:a14="http://schemas.microsoft.com/office/drawing/2010/main" val="0"/>
              </a:ext>
            </a:extLst>
          </a:blip>
          <a:srcRect/>
          <a:stretch>
            <a:fillRect/>
          </a:stretch>
        </p:blipFill>
        <p:spPr bwMode="auto">
          <a:xfrm>
            <a:off x="5811838" y="6249988"/>
            <a:ext cx="1219200" cy="50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ZoneTexte 3"/>
          <p:cNvSpPr txBox="1">
            <a:spLocks noChangeArrowheads="1"/>
          </p:cNvSpPr>
          <p:nvPr/>
        </p:nvSpPr>
        <p:spPr bwMode="auto">
          <a:xfrm>
            <a:off x="804863" y="0"/>
            <a:ext cx="78819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endParaRPr lang="fr-FR" altLang="fr-FR" b="1" smtClean="0">
              <a:solidFill>
                <a:srgbClr val="005E8B"/>
              </a:solidFill>
            </a:endParaRPr>
          </a:p>
        </p:txBody>
      </p:sp>
      <p:pic>
        <p:nvPicPr>
          <p:cNvPr id="4105" name="Picture 10"/>
          <p:cNvPicPr>
            <a:picLocks noChangeAspect="1" noChangeArrowheads="1"/>
          </p:cNvPicPr>
          <p:nvPr userDrawn="1"/>
        </p:nvPicPr>
        <p:blipFill>
          <a:blip r:embed="rId21">
            <a:extLst>
              <a:ext uri="{28A0092B-C50C-407E-A947-70E740481C1C}">
                <a14:useLocalDpi xmlns="" xmlns:a14="http://schemas.microsoft.com/office/drawing/2010/main" val="0"/>
              </a:ext>
            </a:extLst>
          </a:blip>
          <a:srcRect/>
          <a:stretch>
            <a:fillRect/>
          </a:stretch>
        </p:blipFill>
        <p:spPr bwMode="auto">
          <a:xfrm>
            <a:off x="515938" y="6296025"/>
            <a:ext cx="1506537"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 id="2147485033" r:id="rId12"/>
    <p:sldLayoutId id="2147485034" r:id="rId13"/>
    <p:sldLayoutId id="2147485035" r:id="rId14"/>
    <p:sldLayoutId id="2147485036" r:id="rId15"/>
    <p:sldLayoutId id="2147485000" r:id="rId16"/>
    <p:sldLayoutId id="2147485001" r:id="rId17"/>
    <p:sldLayoutId id="2147485037" r:id="rId18"/>
  </p:sldLayoutIdLst>
  <p:hf hdr="0" ftr="0" dt="0"/>
  <p:txStyles>
    <p:titleStyle>
      <a:lvl1pPr algn="l" defTabSz="457200" rtl="0" eaLnBrk="0" fontAlgn="base" hangingPunct="0">
        <a:spcBef>
          <a:spcPct val="0"/>
        </a:spcBef>
        <a:spcAft>
          <a:spcPct val="0"/>
        </a:spcAft>
        <a:defRPr sz="2500" b="1" kern="1200" cap="all">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vl2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chemeClr val="bg2"/>
        </a:buClr>
        <a:buSzPct val="100000"/>
        <a:buFont typeface="Arial" panose="020B0604020202020204" pitchFamily="34" charset="0"/>
        <a:buChar char="■"/>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indent="-169863" algn="l" defTabSz="457200" rtl="0" eaLnBrk="0" fontAlgn="base" hangingPunct="0">
        <a:spcBef>
          <a:spcPct val="20000"/>
        </a:spcBef>
        <a:spcAft>
          <a:spcPct val="0"/>
        </a:spcAft>
        <a:buClr>
          <a:schemeClr val="bg2"/>
        </a:buClr>
        <a:buFont typeface="Arial Italic"/>
        <a:buChar char="■"/>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algn="l" defTabSz="457200" rtl="0" eaLnBrk="0" fontAlgn="base" hangingPunct="0">
        <a:spcBef>
          <a:spcPct val="20000"/>
        </a:spcBef>
        <a:spcAft>
          <a:spcPct val="0"/>
        </a:spcAft>
        <a:buFont typeface="Arial" panose="020B0604020202020204" pitchFamily="34" charset="0"/>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indent="177800" algn="l" defTabSz="457200" rtl="0" eaLnBrk="0" fontAlgn="base" hangingPunct="0">
        <a:spcBef>
          <a:spcPct val="20000"/>
        </a:spcBef>
        <a:spcAft>
          <a:spcPct val="0"/>
        </a:spcAft>
        <a:buClr>
          <a:schemeClr val="bg2"/>
        </a:buClr>
        <a:buFont typeface="Arial" panose="020B0604020202020204" pitchFamily="34" charset="0"/>
        <a:buChar char="–"/>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algn="l" defTabSz="457200" rtl="0" eaLnBrk="0" fontAlgn="base" hangingPunct="0">
        <a:spcBef>
          <a:spcPct val="20000"/>
        </a:spcBef>
        <a:spcAft>
          <a:spcPct val="0"/>
        </a:spcAft>
        <a:buFont typeface="Arial" panose="020B0604020202020204" pitchFamily="34" charset="0"/>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udyrama.com/formations/diplomes/bac/quelles-specialites-choisir-selon-les-etudes/" TargetMode="External"/><Relationship Id="rId2" Type="http://schemas.openxmlformats.org/officeDocument/2006/relationships/hyperlink" Target="https://www.secondes-premieres2020-2021.fr/"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rtlCol="0">
            <a:noAutofit/>
          </a:bodyPr>
          <a:lstStyle/>
          <a:p>
            <a:pPr eaLnBrk="1" fontAlgn="auto" hangingPunct="1">
              <a:spcAft>
                <a:spcPts val="0"/>
              </a:spcAft>
              <a:defRPr/>
            </a:pPr>
            <a:r>
              <a:rPr lang="fr-FR" sz="2000" cap="all" dirty="0" smtClean="0"/>
              <a:t>Réunion d’information </a:t>
            </a:r>
            <a:br>
              <a:rPr lang="fr-FR" sz="2000" cap="all" dirty="0" smtClean="0"/>
            </a:br>
            <a:r>
              <a:rPr lang="fr-FR" sz="2000" cap="all" dirty="0" smtClean="0"/>
              <a:t>des parents d’élèves de 1ère :</a:t>
            </a:r>
            <a:r>
              <a:rPr lang="fr-FR" sz="2600" cap="all" dirty="0" smtClean="0"/>
              <a:t/>
            </a:r>
            <a:br>
              <a:rPr lang="fr-FR" sz="2600" cap="all" dirty="0" smtClean="0"/>
            </a:br>
            <a:r>
              <a:rPr lang="fr-FR" sz="2600" cap="all" dirty="0" smtClean="0"/>
              <a:t/>
            </a:r>
            <a:br>
              <a:rPr lang="fr-FR" sz="2600" cap="all" dirty="0" smtClean="0"/>
            </a:br>
            <a:r>
              <a:rPr lang="fr-FR" cap="all" dirty="0" smtClean="0"/>
              <a:t> BACCALAUREAT 2023</a:t>
            </a:r>
            <a:endParaRPr lang="fr-FR" dirty="0"/>
          </a:p>
        </p:txBody>
      </p:sp>
      <p:sp>
        <p:nvSpPr>
          <p:cNvPr id="45059" name="Sous-titre 1"/>
          <p:cNvSpPr>
            <a:spLocks noGrp="1"/>
          </p:cNvSpPr>
          <p:nvPr>
            <p:ph type="subTitle" idx="1"/>
          </p:nvPr>
        </p:nvSpPr>
        <p:spPr/>
        <p:txBody>
          <a:bodyPr/>
          <a:lstStyle/>
          <a:p>
            <a:pPr eaLnBrk="1" hangingPunct="1"/>
            <a:r>
              <a:rPr lang="fr-FR" altLang="fr-FR" dirty="0" smtClean="0">
                <a:latin typeface="Arial" panose="020B0604020202020204" pitchFamily="34" charset="0"/>
                <a:cs typeface="Arial" panose="020B0604020202020204" pitchFamily="34" charset="0"/>
              </a:rPr>
              <a:t>Voies générale et technologique</a:t>
            </a:r>
          </a:p>
        </p:txBody>
      </p:sp>
      <p:sp>
        <p:nvSpPr>
          <p:cNvPr id="45060" name="ZoneTexte 2"/>
          <p:cNvSpPr txBox="1">
            <a:spLocks noChangeArrowheads="1"/>
          </p:cNvSpPr>
          <p:nvPr/>
        </p:nvSpPr>
        <p:spPr bwMode="auto">
          <a:xfrm>
            <a:off x="5969000" y="6550025"/>
            <a:ext cx="3175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005E8B"/>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eaLnBrk="1" hangingPunct="1">
              <a:spcBef>
                <a:spcPct val="0"/>
              </a:spcBef>
              <a:buFontTx/>
              <a:buNone/>
            </a:pPr>
            <a:r>
              <a:rPr lang="fr-FR" altLang="fr-FR" sz="1400">
                <a:solidFill>
                  <a:schemeClr val="bg1"/>
                </a:solidFill>
              </a:rPr>
              <a:t>Rentrée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D’EVALUATION</a:t>
            </a:r>
            <a:endParaRPr lang="fr-FR" dirty="0"/>
          </a:p>
        </p:txBody>
      </p:sp>
      <p:sp>
        <p:nvSpPr>
          <p:cNvPr id="3" name="Espace réservé du texte 2"/>
          <p:cNvSpPr>
            <a:spLocks noGrp="1"/>
          </p:cNvSpPr>
          <p:nvPr>
            <p:ph type="body" sz="quarter" idx="13"/>
          </p:nvPr>
        </p:nvSpPr>
        <p:spPr/>
        <p:txBody>
          <a:bodyPr/>
          <a:lstStyle/>
          <a:p>
            <a:pPr fontAlgn="ctr"/>
            <a:r>
              <a:rPr lang="fr-FR" dirty="0" smtClean="0"/>
              <a:t>Les élèves sont évalués en cohérence avec les attendus des programmes d'enseignement.</a:t>
            </a:r>
          </a:p>
          <a:p>
            <a:r>
              <a:rPr lang="fr-FR" dirty="0" smtClean="0"/>
              <a:t>L’évaluation reste de la compétence exclusive des professeurs dans le cadre de leur liberté pédagogique. </a:t>
            </a:r>
          </a:p>
          <a:p>
            <a:pPr fontAlgn="ctr"/>
            <a:r>
              <a:rPr lang="fr-FR" dirty="0" smtClean="0"/>
              <a:t>les élèves sont évalués de manière égalitaire dans chaque enseignement : la nature des évaluations composant la moyenne et les critères d’évaluation sont concertés au sein d’une même discipline.</a:t>
            </a:r>
          </a:p>
          <a:p>
            <a:pPr fontAlgn="ctr"/>
            <a:r>
              <a:rPr lang="fr-FR" dirty="0" smtClean="0"/>
              <a:t>Certaines évaluations seront communes à plusieurs classes, ou groupes d’élèves (spécialités, LV)</a:t>
            </a:r>
          </a:p>
          <a:p>
            <a:pPr fontAlgn="ctr"/>
            <a:r>
              <a:rPr lang="fr-FR" dirty="0" smtClean="0"/>
              <a:t>Toutes les notes ne sont pas nécessairement intégrées dans la moyenne,  de même que toute évaluation ne donne pas lieu systématiquement à une note, selon les choix opérés par les professeurs.</a:t>
            </a:r>
          </a:p>
          <a:p>
            <a:pPr>
              <a:buNone/>
            </a:pPr>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10</a:t>
            </a:fld>
            <a:endParaRPr lang="fr-FR" alt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04863" y="871268"/>
            <a:ext cx="7881937" cy="5198803"/>
          </a:xfrm>
        </p:spPr>
        <p:txBody>
          <a:bodyPr/>
          <a:lstStyle/>
          <a:p>
            <a:pPr fontAlgn="ctr"/>
            <a:r>
              <a:rPr lang="fr-FR" dirty="0" smtClean="0"/>
              <a:t>Les élèves sont évalués dans des situations variées et selon diverses formes, y compris à l'oral.</a:t>
            </a:r>
          </a:p>
          <a:p>
            <a:pPr fontAlgn="ctr"/>
            <a:r>
              <a:rPr lang="fr-FR" dirty="0" smtClean="0"/>
              <a:t>Les évaluations sont accompagnées d'appréciations constructives qui permettent aux élèves  de percevoir leurs  éventuels progrès et ce qu'il convient d’améliorer.</a:t>
            </a:r>
          </a:p>
          <a:p>
            <a:r>
              <a:rPr lang="fr-FR" dirty="0" smtClean="0"/>
              <a:t>Les notes sont attribuées à partir de critères explicites et précis, d’éléments précisant les attendus en termes de capacités et compétences mobilisées, et assorties d’appréciations et de pistes de progrès. </a:t>
            </a:r>
          </a:p>
          <a:p>
            <a:pPr fontAlgn="ctr"/>
            <a:r>
              <a:rPr lang="fr-FR" dirty="0" smtClean="0"/>
              <a:t>La  moyenne dans un enseignement est construite à partir d’une pluralité d’évaluations variable suivant les disciplines.</a:t>
            </a:r>
          </a:p>
          <a:p>
            <a:r>
              <a:rPr lang="fr-FR" dirty="0" smtClean="0"/>
              <a:t>Les aménagements dans le cadre de l’évaluation pour les élèves porteurs de handicap sont pris en compte conformément aux recommandations officielles. En fonction de la nature de l’évaluation, le professeur adaptera ses modalités d’organisation.</a:t>
            </a:r>
          </a:p>
          <a:p>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11</a:t>
            </a:fld>
            <a:endParaRPr lang="fr-FR" alt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04863" y="897147"/>
            <a:ext cx="7881937" cy="5172924"/>
          </a:xfrm>
        </p:spPr>
        <p:txBody>
          <a:bodyPr/>
          <a:lstStyle/>
          <a:p>
            <a:pPr fontAlgn="ctr"/>
            <a:r>
              <a:rPr lang="fr-FR" dirty="0" smtClean="0"/>
              <a:t>Seules les moyennes significatives, c’est-à-dire celles établies en s’appuyant sur un nombre suffisant d’évaluations, sont reportées sur le bulletin :</a:t>
            </a:r>
          </a:p>
          <a:p>
            <a:pPr>
              <a:buNone/>
            </a:pPr>
            <a:r>
              <a:rPr lang="fr-FR" dirty="0" smtClean="0"/>
              <a:t> </a:t>
            </a:r>
          </a:p>
          <a:p>
            <a:pPr fontAlgn="ctr">
              <a:buNone/>
            </a:pPr>
            <a:r>
              <a:rPr lang="fr-FR" dirty="0" smtClean="0"/>
              <a:t>	- Pour les matières du tronc commun :</a:t>
            </a:r>
            <a:br>
              <a:rPr lang="fr-FR" dirty="0" smtClean="0"/>
            </a:br>
            <a:r>
              <a:rPr lang="fr-FR" dirty="0" smtClean="0"/>
              <a:t>Trois évaluations en classe minimum par trimestre </a:t>
            </a:r>
          </a:p>
          <a:p>
            <a:pPr fontAlgn="ctr">
              <a:buNone/>
            </a:pPr>
            <a:r>
              <a:rPr lang="fr-FR" dirty="0" smtClean="0"/>
              <a:t>	Cas particulier : Histoire-Géographie et Langues vivantes en série STMG : deux évaluations en classe minimum</a:t>
            </a:r>
            <a:br>
              <a:rPr lang="fr-FR" dirty="0" smtClean="0"/>
            </a:br>
            <a:r>
              <a:rPr lang="fr-FR" dirty="0" smtClean="0"/>
              <a:t/>
            </a:r>
            <a:br>
              <a:rPr lang="fr-FR" dirty="0" smtClean="0"/>
            </a:br>
            <a:r>
              <a:rPr lang="fr-FR" dirty="0" smtClean="0"/>
              <a:t>- Pour les spécialités :</a:t>
            </a:r>
            <a:br>
              <a:rPr lang="fr-FR" dirty="0" smtClean="0"/>
            </a:br>
            <a:r>
              <a:rPr lang="fr-FR" dirty="0" smtClean="0"/>
              <a:t>Trois évaluations en classe minimum par trimestre</a:t>
            </a:r>
          </a:p>
          <a:p>
            <a:pPr>
              <a:buNone/>
            </a:pPr>
            <a:r>
              <a:rPr lang="fr-FR" dirty="0" smtClean="0"/>
              <a:t> </a:t>
            </a:r>
          </a:p>
          <a:p>
            <a:r>
              <a:rPr lang="fr-FR" dirty="0" smtClean="0"/>
              <a:t>En cas de fraude, la note 0 pourra être attribuée au contrôle concerné</a:t>
            </a:r>
          </a:p>
          <a:p>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12</a:t>
            </a:fld>
            <a:endParaRPr lang="fr-FR" alt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04863" y="888521"/>
            <a:ext cx="7881937" cy="5181550"/>
          </a:xfrm>
        </p:spPr>
        <p:txBody>
          <a:bodyPr/>
          <a:lstStyle/>
          <a:p>
            <a:pPr fontAlgn="ctr"/>
            <a:r>
              <a:rPr lang="fr-FR" dirty="0" smtClean="0"/>
              <a:t>Cas où le nombre de notes de l'élève ne permet pas une moyenne significative de ses acquis : </a:t>
            </a:r>
          </a:p>
          <a:p>
            <a:pPr>
              <a:buNone/>
            </a:pPr>
            <a:r>
              <a:rPr lang="fr-FR" dirty="0" smtClean="0"/>
              <a:t>	- Si l’élève est absent à une évaluation considérée par le professeur comme nécessaire pour la constitution d’une moyenne significative, alors une évaluation spécifique de remplacement est organisée par le professeur. </a:t>
            </a:r>
          </a:p>
          <a:p>
            <a:pPr>
              <a:buNone/>
            </a:pPr>
            <a:r>
              <a:rPr lang="fr-FR" dirty="0" smtClean="0"/>
              <a:t>	- Si en fin de période, un professeur considère que la moyenne obtenue par l’élève n’est pas significative, la mention « non noté » apparaitra sur le bulletin. Les notes obtenues pourront apparaitre dans l’appréciation. </a:t>
            </a:r>
          </a:p>
          <a:p>
            <a:pPr>
              <a:buNone/>
            </a:pPr>
            <a:r>
              <a:rPr lang="fr-FR" dirty="0" smtClean="0"/>
              <a:t> </a:t>
            </a:r>
          </a:p>
          <a:p>
            <a:r>
              <a:rPr lang="fr-FR" dirty="0" smtClean="0"/>
              <a:t>Si l’élève ne dispose pas d’une moyenne annuelle significative sur chaque niveau du cycle terminal du lycée, il est convoqué pour passer une épreuve ponctuelle portant sur tout ou partie du programme. En début de Terminale pour les moyennes annuelles manquantes de la classe de 1ère, avant la fin de l’année pour les moyennes annuelles manquantes de la classe de terminale. Une absence injustifiée à cette épreuve, entraîne l’obtention d’un zéro. </a:t>
            </a:r>
          </a:p>
          <a:p>
            <a:pPr>
              <a:buNone/>
            </a:pPr>
            <a:r>
              <a:rPr lang="fr-FR" dirty="0" smtClean="0"/>
              <a:t> </a:t>
            </a:r>
          </a:p>
          <a:p>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13</a:t>
            </a:fld>
            <a:endParaRPr lang="fr-FR"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04863" y="905774"/>
            <a:ext cx="7881937" cy="5072332"/>
          </a:xfrm>
        </p:spPr>
        <p:txBody>
          <a:bodyPr/>
          <a:lstStyle/>
          <a:p>
            <a:pPr>
              <a:buNone/>
            </a:pPr>
            <a:r>
              <a:rPr lang="fr-FR" sz="2000" u="sng" dirty="0" smtClean="0"/>
              <a:t>Cadre réglementaire :</a:t>
            </a:r>
          </a:p>
          <a:p>
            <a:pPr>
              <a:buNone/>
            </a:pPr>
            <a:r>
              <a:rPr lang="fr-FR" sz="2000" dirty="0" smtClean="0"/>
              <a:t>Bulletin officiel n°30 de l’éducation nationale, de la recherche et des sports</a:t>
            </a:r>
          </a:p>
          <a:p>
            <a:pPr>
              <a:buNone/>
            </a:pPr>
            <a:r>
              <a:rPr lang="fr-FR" sz="2000" dirty="0" smtClean="0"/>
              <a:t>du 29 juillet 2021, pages 571 à 584</a:t>
            </a:r>
          </a:p>
          <a:p>
            <a:pPr>
              <a:buNone/>
            </a:pPr>
            <a:endParaRPr lang="fr-FR" sz="2000" dirty="0" smtClean="0"/>
          </a:p>
          <a:p>
            <a:pPr>
              <a:buNone/>
            </a:pPr>
            <a:r>
              <a:rPr lang="fr-FR" sz="2000" dirty="0" smtClean="0"/>
              <a:t>Lien pour se renseigner sur l’orientation post bac :</a:t>
            </a:r>
          </a:p>
          <a:p>
            <a:pPr>
              <a:buNone/>
            </a:pPr>
            <a:r>
              <a:rPr lang="fr-FR" sz="2000" dirty="0" smtClean="0">
                <a:hlinkClick r:id="rId2"/>
              </a:rPr>
              <a:t>https://www.secondes-premieres2020-2021.fr/</a:t>
            </a:r>
            <a:endParaRPr lang="fr-FR" sz="2000" dirty="0" smtClean="0"/>
          </a:p>
          <a:p>
            <a:pPr>
              <a:buNone/>
            </a:pPr>
            <a:endParaRPr lang="fr-FR" sz="2000" dirty="0" smtClean="0"/>
          </a:p>
          <a:p>
            <a:pPr>
              <a:buNone/>
            </a:pPr>
            <a:r>
              <a:rPr lang="fr-FR" sz="2000" dirty="0" smtClean="0"/>
              <a:t>Autre lien (choix des spécialités en Terminale) :</a:t>
            </a:r>
          </a:p>
          <a:p>
            <a:pPr>
              <a:buNone/>
            </a:pPr>
            <a:r>
              <a:rPr lang="fr-FR" sz="2000" dirty="0" smtClean="0">
                <a:hlinkClick r:id="rId3"/>
              </a:rPr>
              <a:t>https://www.studyrama.com/formations/diplomes/bac/quelles-specialites-choisir-selon-les-etudes/</a:t>
            </a:r>
            <a:endParaRPr lang="fr-FR" sz="2000" dirty="0" smtClean="0"/>
          </a:p>
          <a:p>
            <a:pPr>
              <a:buNone/>
            </a:pPr>
            <a:endParaRPr lang="fr-FR" sz="2000" dirty="0" smtClean="0"/>
          </a:p>
          <a:p>
            <a:pPr>
              <a:buNone/>
            </a:pPr>
            <a:endParaRPr lang="fr-FR" sz="2000" dirty="0" smtClean="0"/>
          </a:p>
          <a:p>
            <a:pPr>
              <a:buNone/>
            </a:pPr>
            <a:endParaRPr lang="fr-FR" sz="2000"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14</a:t>
            </a:fld>
            <a:endParaRPr lang="fr-FR" alt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483079"/>
            <a:ext cx="7881400" cy="5665829"/>
          </a:xfrm>
        </p:spPr>
        <p:txBody>
          <a:bodyPr/>
          <a:lstStyle/>
          <a:p>
            <a:pPr>
              <a:buNone/>
            </a:pPr>
            <a:r>
              <a:rPr lang="fr-FR" b="1" dirty="0" smtClean="0"/>
              <a:t>Contrôle continu : le parcours sécurisé de ma note</a:t>
            </a:r>
          </a:p>
          <a:p>
            <a:pPr>
              <a:buNone/>
            </a:pPr>
            <a:r>
              <a:rPr lang="fr-FR" dirty="0" smtClean="0"/>
              <a:t>	Pour plus de transparence des pratiques de notation et plus d'égalité de traitement des candidats :</a:t>
            </a:r>
          </a:p>
          <a:p>
            <a:pPr>
              <a:buNone/>
            </a:pPr>
            <a:r>
              <a:rPr lang="fr-FR" b="1" dirty="0" smtClean="0"/>
              <a:t>En début d'année de 1re et de terminale</a:t>
            </a:r>
            <a:endParaRPr lang="fr-FR" dirty="0" smtClean="0"/>
          </a:p>
          <a:p>
            <a:pPr>
              <a:buNone/>
            </a:pPr>
            <a:r>
              <a:rPr lang="fr-FR" dirty="0" smtClean="0"/>
              <a:t>	Le projet d’évaluation de l’établissement, élaboré dans chaque lycée par l’équipe pédagogique, présente des principes communs à l’évaluation des élèves.</a:t>
            </a:r>
            <a:br>
              <a:rPr lang="fr-FR" dirty="0" smtClean="0"/>
            </a:br>
            <a:r>
              <a:rPr lang="fr-FR" dirty="0" smtClean="0"/>
              <a:t>Tous les professeurs disposent d’un guide commun de l’évaluation</a:t>
            </a:r>
            <a:r>
              <a:rPr lang="fr-FR" dirty="0" smtClean="0">
                <a:solidFill>
                  <a:schemeClr val="tx1">
                    <a:lumMod val="95000"/>
                    <a:lumOff val="5000"/>
                  </a:schemeClr>
                </a:solidFill>
              </a:rPr>
              <a:t> </a:t>
            </a:r>
            <a:r>
              <a:rPr lang="fr-FR" dirty="0" smtClean="0"/>
              <a:t>permettant d’harmoniser les pratiques.</a:t>
            </a:r>
          </a:p>
          <a:p>
            <a:pPr>
              <a:buNone/>
            </a:pPr>
            <a:r>
              <a:rPr lang="fr-FR" b="1" dirty="0" smtClean="0"/>
              <a:t>En fin de trimestre ou semestre en 1re et terminale</a:t>
            </a:r>
            <a:endParaRPr lang="fr-FR" dirty="0" smtClean="0"/>
          </a:p>
          <a:p>
            <a:pPr>
              <a:buNone/>
            </a:pPr>
            <a:r>
              <a:rPr lang="fr-FR" dirty="0" smtClean="0"/>
              <a:t>	Le conseil de classe de l’établissement valide les notes du contrôle continu de l’élève.</a:t>
            </a:r>
          </a:p>
          <a:p>
            <a:pPr>
              <a:buNone/>
            </a:pPr>
            <a:r>
              <a:rPr lang="fr-FR" b="1" dirty="0" smtClean="0"/>
              <a:t>En fin de 1re et terminale</a:t>
            </a:r>
            <a:endParaRPr lang="fr-FR" dirty="0" smtClean="0"/>
          </a:p>
          <a:p>
            <a:pPr>
              <a:buNone/>
            </a:pPr>
            <a:r>
              <a:rPr lang="fr-FR" dirty="0" smtClean="0"/>
              <a:t>	La commission académique d’harmonisation peut baisser ou augmenter les notes du contrôle continu transmises par le conseil de classe.</a:t>
            </a:r>
          </a:p>
          <a:p>
            <a:pPr>
              <a:buNone/>
            </a:pPr>
            <a:r>
              <a:rPr lang="fr-FR" b="1" dirty="0" smtClean="0"/>
              <a:t>En fin de terminale</a:t>
            </a:r>
            <a:endParaRPr lang="fr-FR" dirty="0" smtClean="0"/>
          </a:p>
          <a:p>
            <a:pPr>
              <a:buNone/>
            </a:pPr>
            <a:r>
              <a:rPr lang="fr-FR" dirty="0" smtClean="0"/>
              <a:t>	Le jury académique du baccalauréat valide l’obtention de l’examen et attribue des mentions au vu des résultats.</a:t>
            </a:r>
          </a:p>
          <a:p>
            <a:endParaRPr lang="fr-FR" dirty="0"/>
          </a:p>
        </p:txBody>
      </p:sp>
      <p:sp>
        <p:nvSpPr>
          <p:cNvPr id="4" name="Espace réservé du numéro de diapositive 3"/>
          <p:cNvSpPr>
            <a:spLocks noGrp="1"/>
          </p:cNvSpPr>
          <p:nvPr>
            <p:ph type="sldNum" sz="quarter" idx="10"/>
          </p:nvPr>
        </p:nvSpPr>
        <p:spPr/>
        <p:txBody>
          <a:bodyPr/>
          <a:lstStyle/>
          <a:p>
            <a:pPr>
              <a:defRPr/>
            </a:pPr>
            <a:fld id="{3B95F2B7-9C10-47D9-B711-2C763AF1F620}" type="slidenum">
              <a:rPr lang="fr-FR" altLang="fr-FR" smtClean="0"/>
              <a:pPr>
                <a:defRPr/>
              </a:pPr>
              <a:t>15</a:t>
            </a:fld>
            <a:endParaRPr lang="fr-FR" alt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2062" y="2059721"/>
            <a:ext cx="7881938" cy="1285875"/>
          </a:xfrm>
        </p:spPr>
        <p:txBody>
          <a:bodyPr/>
          <a:lstStyle/>
          <a:p>
            <a:r>
              <a:rPr lang="fr-FR" dirty="0" smtClean="0"/>
              <a:t>Merci de votre attention</a:t>
            </a:r>
            <a:endParaRPr lang="fr-FR" dirty="0"/>
          </a:p>
        </p:txBody>
      </p:sp>
      <p:sp>
        <p:nvSpPr>
          <p:cNvPr id="4" name="Espace réservé du numéro de diapositive 3"/>
          <p:cNvSpPr>
            <a:spLocks noGrp="1"/>
          </p:cNvSpPr>
          <p:nvPr>
            <p:ph type="sldNum" sz="quarter" idx="10"/>
          </p:nvPr>
        </p:nvSpPr>
        <p:spPr/>
        <p:txBody>
          <a:bodyPr/>
          <a:lstStyle/>
          <a:p>
            <a:pPr>
              <a:defRPr/>
            </a:pPr>
            <a:fld id="{63657387-B223-4A79-BBAD-E96C4238E7CB}" type="slidenum">
              <a:rPr lang="fr-FR" altLang="fr-FR" smtClean="0"/>
              <a:pPr>
                <a:defRPr/>
              </a:pPr>
              <a:t>16</a:t>
            </a:fld>
            <a:endParaRPr lang="fr-FR" altLang="fr-FR"/>
          </a:p>
        </p:txBody>
      </p:sp>
    </p:spTree>
    <p:extLst>
      <p:ext uri="{BB962C8B-B14F-4D97-AF65-F5344CB8AC3E}">
        <p14:creationId xmlns="" xmlns:p14="http://schemas.microsoft.com/office/powerpoint/2010/main" val="213560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SOMMAIRE</a:t>
            </a:r>
            <a:endParaRPr lang="fr-FR" dirty="0"/>
          </a:p>
        </p:txBody>
      </p:sp>
      <p:sp>
        <p:nvSpPr>
          <p:cNvPr id="6" name="Espace réservé du texte 5"/>
          <p:cNvSpPr>
            <a:spLocks noGrp="1"/>
          </p:cNvSpPr>
          <p:nvPr>
            <p:ph type="body" sz="quarter" idx="13"/>
          </p:nvPr>
        </p:nvSpPr>
        <p:spPr>
          <a:xfrm>
            <a:off x="793750" y="1636713"/>
            <a:ext cx="7881938" cy="4330700"/>
          </a:xfrm>
        </p:spPr>
        <p:txBody>
          <a:bodyPr rtlCol="0">
            <a:normAutofit/>
          </a:bodyPr>
          <a:lstStyle/>
          <a:p>
            <a:pPr>
              <a:defRPr/>
            </a:pPr>
            <a:r>
              <a:rPr lang="fr-FR" dirty="0" smtClean="0"/>
              <a:t>Les nouvelles modalités du baccalauréat</a:t>
            </a:r>
          </a:p>
          <a:p>
            <a:pPr>
              <a:defRPr/>
            </a:pPr>
            <a:endParaRPr lang="fr-FR" dirty="0" smtClean="0"/>
          </a:p>
          <a:p>
            <a:pPr>
              <a:defRPr/>
            </a:pPr>
            <a:r>
              <a:rPr lang="fr-FR" dirty="0" smtClean="0"/>
              <a:t>Le projet d’évaluation</a:t>
            </a:r>
          </a:p>
          <a:p>
            <a:pPr>
              <a:defRPr/>
            </a:pPr>
            <a:endParaRPr lang="fr-FR" dirty="0"/>
          </a:p>
          <a:p>
            <a:pPr marL="0" indent="0">
              <a:buFont typeface="Arial"/>
              <a:buNone/>
              <a:defRPr/>
            </a:pPr>
            <a:endParaRPr lang="fr-FR" dirty="0" smtClean="0"/>
          </a:p>
          <a:p>
            <a:pPr marL="0" indent="0">
              <a:buFont typeface="Arial"/>
              <a:buNone/>
              <a:defRPr/>
            </a:pPr>
            <a:endParaRPr lang="fr-FR" dirty="0" smtClean="0"/>
          </a:p>
        </p:txBody>
      </p:sp>
      <p:sp>
        <p:nvSpPr>
          <p:cNvPr id="46083" name="Espace réservé du numéro de diapositive 4"/>
          <p:cNvSpPr>
            <a:spLocks noGrp="1"/>
          </p:cNvSpPr>
          <p:nvPr>
            <p:ph type="sldNum" sz="quarter" idx="1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a:spcBef>
                <a:spcPct val="0"/>
              </a:spcBef>
              <a:buClrTx/>
              <a:buSzTx/>
              <a:buFontTx/>
              <a:buNone/>
            </a:pPr>
            <a:fld id="{6559FE2C-3ED1-460A-9052-6D00F9BDD86F}" type="slidenum">
              <a:rPr lang="fr-FR" altLang="fr-FR" smtClean="0">
                <a:solidFill>
                  <a:srgbClr val="404040"/>
                </a:solidFill>
              </a:rPr>
              <a:pPr>
                <a:spcBef>
                  <a:spcPct val="0"/>
                </a:spcBef>
                <a:buClrTx/>
                <a:buSzTx/>
                <a:buFontTx/>
                <a:buNone/>
              </a:pPr>
              <a:t>2</a:t>
            </a:fld>
            <a:endParaRPr lang="fr-FR" altLang="fr-FR" smtClean="0">
              <a:solidFill>
                <a:srgbClr val="40404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4"/>
          <p:cNvSpPr>
            <a:spLocks noGrp="1"/>
          </p:cNvSpPr>
          <p:nvPr>
            <p:ph type="title"/>
          </p:nvPr>
        </p:nvSpPr>
        <p:spPr/>
        <p:txBody>
          <a:bodyPr/>
          <a:lstStyle/>
          <a:p>
            <a:r>
              <a:rPr lang="fr-FR" altLang="fr-FR" dirty="0" smtClean="0"/>
              <a:t>Les nouvelles modalités du baccalauréat</a:t>
            </a:r>
          </a:p>
        </p:txBody>
      </p:sp>
      <p:sp>
        <p:nvSpPr>
          <p:cNvPr id="73731" name="Espace réservé du numéro de diapositive 3"/>
          <p:cNvSpPr>
            <a:spLocks noGrp="1"/>
          </p:cNvSpPr>
          <p:nvPr>
            <p:ph type="sldNum" sz="quarter" idx="1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Roboto" panose="02000000000000000000" pitchFamily="2" charset="0"/>
                <a:cs typeface="Roboto" panose="02000000000000000000" pitchFamily="2"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Roboto" panose="02000000000000000000" pitchFamily="2" charset="0"/>
                <a:cs typeface="Roboto" panose="02000000000000000000" pitchFamily="2"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anose="02000000000000000000" pitchFamily="2" charset="0"/>
                <a:cs typeface="Roboto" panose="02000000000000000000" pitchFamily="2"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Roboto" panose="02000000000000000000" pitchFamily="2" charset="0"/>
                <a:cs typeface="Roboto" panose="02000000000000000000" pitchFamily="2"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anose="02000000000000000000" pitchFamily="2" charset="0"/>
                <a:cs typeface="Roboto" panose="02000000000000000000" pitchFamily="2"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anose="02000000000000000000" pitchFamily="2" charset="0"/>
                <a:cs typeface="Roboto" panose="02000000000000000000" pitchFamily="2"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anose="02000000000000000000" pitchFamily="2" charset="0"/>
                <a:cs typeface="Roboto" panose="02000000000000000000" pitchFamily="2"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Roboto" panose="02000000000000000000" pitchFamily="2" charset="0"/>
                <a:cs typeface="Roboto" panose="02000000000000000000" pitchFamily="2" charset="0"/>
              </a:defRPr>
            </a:lvl9pPr>
          </a:lstStyle>
          <a:p>
            <a:pPr>
              <a:spcBef>
                <a:spcPct val="0"/>
              </a:spcBef>
              <a:buFontTx/>
              <a:buNone/>
            </a:pPr>
            <a:fld id="{8485E7A1-C741-4757-A436-6DF9497BCD0E}" type="slidenum">
              <a:rPr lang="fr-FR" altLang="fr-FR" sz="1000" smtClean="0">
                <a:solidFill>
                  <a:srgbClr val="000000"/>
                </a:solidFill>
                <a:latin typeface="Calibri" panose="020F0502020204030204" pitchFamily="34" charset="0"/>
              </a:rPr>
              <a:pPr>
                <a:spcBef>
                  <a:spcPct val="0"/>
                </a:spcBef>
                <a:buFontTx/>
                <a:buNone/>
              </a:pPr>
              <a:t>3</a:t>
            </a:fld>
            <a:endParaRPr lang="fr-FR" altLang="fr-FR" sz="1000" smtClean="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935163" y="60325"/>
            <a:ext cx="7881937" cy="1285875"/>
          </a:xfrm>
        </p:spPr>
        <p:txBody>
          <a:bodyPr/>
          <a:lstStyle/>
          <a:p>
            <a:pPr>
              <a:defRPr/>
            </a:pPr>
            <a:r>
              <a:rPr lang="fr-FR" dirty="0" smtClean="0"/>
              <a:t>Les épreuves du baccalauréat</a:t>
            </a:r>
            <a:br>
              <a:rPr lang="fr-FR" dirty="0" smtClean="0"/>
            </a:br>
            <a:r>
              <a:rPr lang="fr-FR" dirty="0" smtClean="0"/>
              <a:t>Ancienne formule : 2021</a:t>
            </a:r>
            <a:endParaRPr lang="fr-FR" dirty="0"/>
          </a:p>
        </p:txBody>
      </p:sp>
      <p:sp>
        <p:nvSpPr>
          <p:cNvPr id="76803" name="Espace réservé du contenu 6"/>
          <p:cNvSpPr>
            <a:spLocks noGrp="1"/>
          </p:cNvSpPr>
          <p:nvPr>
            <p:ph idx="1"/>
          </p:nvPr>
        </p:nvSpPr>
        <p:spPr/>
        <p:txBody>
          <a:bodyPr/>
          <a:lstStyle/>
          <a:p>
            <a:pPr fontAlgn="base">
              <a:spcAft>
                <a:spcPct val="0"/>
              </a:spcAft>
              <a:buFont typeface="Arial" panose="020B0604020202020204" pitchFamily="34" charset="0"/>
              <a:buChar char="■"/>
            </a:pPr>
            <a:endParaRPr lang="fr-FR" altLang="fr-FR" smtClean="0"/>
          </a:p>
        </p:txBody>
      </p:sp>
      <p:sp>
        <p:nvSpPr>
          <p:cNvPr id="76804" name="Espace réservé du numéro de diapositive 2"/>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a:spcBef>
                <a:spcPct val="0"/>
              </a:spcBef>
              <a:buClrTx/>
              <a:buSzTx/>
              <a:buFontTx/>
              <a:buNone/>
            </a:pPr>
            <a:fld id="{149523FB-68FE-44B9-B340-6D792445F91A}" type="slidenum">
              <a:rPr lang="fr-FR" altLang="fr-FR" smtClean="0">
                <a:solidFill>
                  <a:srgbClr val="404040"/>
                </a:solidFill>
              </a:rPr>
              <a:pPr>
                <a:spcBef>
                  <a:spcPct val="0"/>
                </a:spcBef>
                <a:buClrTx/>
                <a:buSzTx/>
                <a:buFontTx/>
                <a:buNone/>
              </a:pPr>
              <a:t>4</a:t>
            </a:fld>
            <a:endParaRPr lang="fr-FR" altLang="fr-FR" smtClean="0">
              <a:solidFill>
                <a:srgbClr val="404040"/>
              </a:solidFill>
            </a:endParaRPr>
          </a:p>
        </p:txBody>
      </p:sp>
      <p:pic>
        <p:nvPicPr>
          <p:cNvPr id="76805" name="Picture 2" descr="M:\str-delcom\BAC 2021\PPT\PPT POUR PARENTS 3E\Visuels\épreuves\epreuves_graph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3238" y="1054100"/>
            <a:ext cx="8250237" cy="499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04863" y="1932317"/>
            <a:ext cx="7881937" cy="4598988"/>
          </a:xfrm>
        </p:spPr>
        <p:txBody>
          <a:bodyPr/>
          <a:lstStyle/>
          <a:p>
            <a:pPr>
              <a:buNone/>
            </a:pPr>
            <a:r>
              <a:rPr lang="fr-FR" b="1" dirty="0" smtClean="0"/>
              <a:t>	60 de ces 100 coefficients sont obtenus dans le cadre d’épreuves anticipées ou d’épreuves terminales seules :</a:t>
            </a:r>
            <a:endParaRPr lang="fr-FR" dirty="0" smtClean="0"/>
          </a:p>
          <a:p>
            <a:r>
              <a:rPr lang="fr-FR" dirty="0" smtClean="0"/>
              <a:t>Les épreuves anticipées de français en fin de classe de première (écrit, coefficient 5 ; oral, coefficient 5) ;</a:t>
            </a:r>
          </a:p>
          <a:p>
            <a:r>
              <a:rPr lang="fr-FR" dirty="0" smtClean="0"/>
              <a:t>Les deux épreuves pour les enseignements de spécialité suivis par l’élève en terminale (coefficient 16 pour chacune d’elle) ;</a:t>
            </a:r>
          </a:p>
          <a:p>
            <a:r>
              <a:rPr lang="fr-FR" dirty="0" smtClean="0"/>
              <a:t>La philosophie (coefficient 8 en voie générale, 4 en voie technologique) ;</a:t>
            </a:r>
          </a:p>
          <a:p>
            <a:r>
              <a:rPr lang="fr-FR" dirty="0" smtClean="0"/>
              <a:t>Le Grand oral (coefficient 10 en voie générale, 14 en voie technologique).</a:t>
            </a:r>
          </a:p>
          <a:p>
            <a:pPr>
              <a:buNone/>
            </a:pPr>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5</a:t>
            </a:fld>
            <a:endParaRPr lang="fr-FR" altLang="fr-FR"/>
          </a:p>
        </p:txBody>
      </p:sp>
      <p:sp>
        <p:nvSpPr>
          <p:cNvPr id="5" name="ZoneTexte 4"/>
          <p:cNvSpPr txBox="1"/>
          <p:nvPr/>
        </p:nvSpPr>
        <p:spPr>
          <a:xfrm>
            <a:off x="1535502" y="854015"/>
            <a:ext cx="5564038" cy="584775"/>
          </a:xfrm>
          <a:prstGeom prst="rect">
            <a:avLst/>
          </a:prstGeom>
          <a:noFill/>
        </p:spPr>
        <p:txBody>
          <a:bodyPr wrap="square" rtlCol="0">
            <a:spAutoFit/>
          </a:bodyPr>
          <a:lstStyle/>
          <a:p>
            <a:pPr algn="ctr"/>
            <a:r>
              <a:rPr lang="fr-FR" sz="3200" b="1" dirty="0" smtClean="0"/>
              <a:t>ÉPREUVES FINALES</a:t>
            </a:r>
            <a:endParaRPr lang="fr-FR"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Controle</a:t>
            </a:r>
            <a:r>
              <a:rPr lang="fr-FR" dirty="0" smtClean="0"/>
              <a:t> continu</a:t>
            </a:r>
            <a:endParaRPr lang="fr-FR" dirty="0"/>
          </a:p>
        </p:txBody>
      </p:sp>
      <p:sp>
        <p:nvSpPr>
          <p:cNvPr id="3" name="Espace réservé du texte 2"/>
          <p:cNvSpPr>
            <a:spLocks noGrp="1"/>
          </p:cNvSpPr>
          <p:nvPr>
            <p:ph type="body" sz="quarter" idx="13"/>
          </p:nvPr>
        </p:nvSpPr>
        <p:spPr/>
        <p:txBody>
          <a:bodyPr/>
          <a:lstStyle/>
          <a:p>
            <a:pPr>
              <a:buNone/>
            </a:pPr>
            <a:r>
              <a:rPr lang="fr-FR" b="1" dirty="0" smtClean="0"/>
              <a:t>	40 de ces 100 coefficients sont obtenus par le biais du contrôle continu</a:t>
            </a:r>
            <a:r>
              <a:rPr lang="fr-FR" dirty="0" smtClean="0"/>
              <a:t> établi sur la base de la seule moyenne générale issue des moyennes annuelles des bulletins scolaires du cycle terminal.</a:t>
            </a:r>
          </a:p>
          <a:p>
            <a:pPr>
              <a:buNone/>
            </a:pPr>
            <a:r>
              <a:rPr lang="fr-FR" dirty="0" smtClean="0"/>
              <a:t>	</a:t>
            </a:r>
            <a:r>
              <a:rPr lang="fr-FR" b="1" dirty="0" smtClean="0"/>
              <a:t>Les évaluations communes sont supprimées</a:t>
            </a:r>
          </a:p>
          <a:p>
            <a:pPr>
              <a:buNone/>
            </a:pPr>
            <a:r>
              <a:rPr lang="fr-FR" b="1" dirty="0" smtClean="0"/>
              <a:t>	Ces 40 coefficients de contrôle continu sont répartis comme suit : </a:t>
            </a:r>
            <a:endParaRPr lang="fr-FR" dirty="0" smtClean="0"/>
          </a:p>
          <a:p>
            <a:r>
              <a:rPr lang="fr-FR" b="1" dirty="0" smtClean="0"/>
              <a:t>Toutes les disciplines du tronc commun</a:t>
            </a:r>
            <a:r>
              <a:rPr lang="fr-FR" dirty="0" smtClean="0"/>
              <a:t> qui ne font pas l’objet d’épreuves terminales (langues vivantes A et B, histoire-géographie, éducation physique et sportive, enseignement scientifique pour la voie générale, mathématiques pour la voie technologique) se voient attribuer chacune un coefficient 6 (3 en 1ère, 3 en terminale) ;</a:t>
            </a:r>
          </a:p>
          <a:p>
            <a:r>
              <a:rPr lang="fr-FR" b="1" dirty="0" smtClean="0"/>
              <a:t>L’enseignement de spécialité abandonné</a:t>
            </a:r>
            <a:r>
              <a:rPr lang="fr-FR" dirty="0" smtClean="0"/>
              <a:t> en fin de classe de première est crédité d’un coefficient 8 ; </a:t>
            </a:r>
          </a:p>
          <a:p>
            <a:r>
              <a:rPr lang="fr-FR" dirty="0" smtClean="0"/>
              <a:t> Enfin, </a:t>
            </a:r>
            <a:r>
              <a:rPr lang="fr-FR" b="1" dirty="0" smtClean="0"/>
              <a:t>l’enseignement moral et civique reçoit un coefficient 2 </a:t>
            </a:r>
            <a:r>
              <a:rPr lang="fr-FR" dirty="0" smtClean="0"/>
              <a:t>(1 en première, 1 en terminale).</a:t>
            </a:r>
          </a:p>
          <a:p>
            <a:pPr>
              <a:buNone/>
            </a:pPr>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6</a:t>
            </a:fld>
            <a:endParaRPr lang="fr-FR" alt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7</a:t>
            </a:fld>
            <a:endParaRPr lang="fr-FR" altLang="fr-FR"/>
          </a:p>
        </p:txBody>
      </p:sp>
      <p:pic>
        <p:nvPicPr>
          <p:cNvPr id="5" name="Image 4" descr="camembert-repartition-note-finale-bac-gt-2022-2023-94469.jpg"/>
          <p:cNvPicPr>
            <a:picLocks noChangeAspect="1"/>
          </p:cNvPicPr>
          <p:nvPr/>
        </p:nvPicPr>
        <p:blipFill>
          <a:blip r:embed="rId2"/>
          <a:stretch>
            <a:fillRect/>
          </a:stretch>
        </p:blipFill>
        <p:spPr>
          <a:xfrm>
            <a:off x="1281915" y="648188"/>
            <a:ext cx="5860758" cy="61082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3750" y="767212"/>
            <a:ext cx="7881938" cy="1285875"/>
          </a:xfrm>
        </p:spPr>
        <p:txBody>
          <a:bodyPr/>
          <a:lstStyle/>
          <a:p>
            <a:pPr algn="ctr"/>
            <a:r>
              <a:rPr lang="fr-FR" dirty="0" smtClean="0"/>
              <a:t>Calendrier des épreuves</a:t>
            </a:r>
            <a:br>
              <a:rPr lang="fr-FR" dirty="0" smtClean="0"/>
            </a:br>
            <a:endParaRPr lang="fr-FR" dirty="0"/>
          </a:p>
        </p:txBody>
      </p:sp>
      <p:sp>
        <p:nvSpPr>
          <p:cNvPr id="3" name="Espace réservé du texte 2"/>
          <p:cNvSpPr>
            <a:spLocks noGrp="1"/>
          </p:cNvSpPr>
          <p:nvPr>
            <p:ph type="body" sz="quarter" idx="13"/>
          </p:nvPr>
        </p:nvSpPr>
        <p:spPr>
          <a:xfrm>
            <a:off x="719138" y="1639888"/>
            <a:ext cx="7881937" cy="4598988"/>
          </a:xfrm>
        </p:spPr>
        <p:txBody>
          <a:bodyPr/>
          <a:lstStyle/>
          <a:p>
            <a:r>
              <a:rPr lang="fr-FR" dirty="0" smtClean="0"/>
              <a:t>Les épreuves anticipées de français se tiendront en fin d’année de première. En 2022 : jeudi 16 juin pour l’épreuve écrite</a:t>
            </a:r>
          </a:p>
          <a:p>
            <a:r>
              <a:rPr lang="fr-FR" dirty="0" smtClean="0"/>
              <a:t>Les épreuves des enseignements de spécialité auront lieu au printemps de l’année de terminale. En 2022 : lundi 14 et mardi 15 mars.</a:t>
            </a:r>
          </a:p>
          <a:p>
            <a:r>
              <a:rPr lang="fr-FR" dirty="0" smtClean="0"/>
              <a:t>Les épreuves terminales de philosophie et du Grand oral se tiendront en fin d’année de terminale. </a:t>
            </a:r>
          </a:p>
          <a:p>
            <a:pPr>
              <a:buNone/>
            </a:pPr>
            <a:r>
              <a:rPr lang="fr-FR" dirty="0" smtClean="0"/>
              <a:t>	En 2022 : 	- 15 juin pour l’épreuve de philosophie</a:t>
            </a:r>
          </a:p>
          <a:p>
            <a:pPr>
              <a:buNone/>
            </a:pPr>
            <a:r>
              <a:rPr lang="fr-FR" dirty="0" smtClean="0"/>
              <a:t>				- entre le 20 juin et le 1</a:t>
            </a:r>
            <a:r>
              <a:rPr lang="fr-FR" baseline="30000" dirty="0" smtClean="0"/>
              <a:t>er</a:t>
            </a:r>
            <a:r>
              <a:rPr lang="fr-FR" dirty="0" smtClean="0"/>
              <a:t> juillet pour le grand oral</a:t>
            </a:r>
          </a:p>
          <a:p>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8</a:t>
            </a:fld>
            <a:endParaRPr lang="fr-FR" alt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COMMISSION D’HARMONISATION</a:t>
            </a:r>
            <a:endParaRPr lang="fr-FR" dirty="0"/>
          </a:p>
        </p:txBody>
      </p:sp>
      <p:sp>
        <p:nvSpPr>
          <p:cNvPr id="3" name="Espace réservé du texte 2"/>
          <p:cNvSpPr>
            <a:spLocks noGrp="1"/>
          </p:cNvSpPr>
          <p:nvPr>
            <p:ph type="body" sz="quarter" idx="13"/>
          </p:nvPr>
        </p:nvSpPr>
        <p:spPr/>
        <p:txBody>
          <a:bodyPr/>
          <a:lstStyle/>
          <a:p>
            <a:pPr>
              <a:buNone/>
            </a:pPr>
            <a:r>
              <a:rPr lang="fr-FR" dirty="0" smtClean="0"/>
              <a:t>	Les moyennes annuelles retenues pour les candidats scolaires au titre du contrôle continu sont transmises à une commission d’harmonisation académique.</a:t>
            </a:r>
          </a:p>
          <a:p>
            <a:pPr>
              <a:buNone/>
            </a:pPr>
            <a:r>
              <a:rPr lang="fr-FR" dirty="0" smtClean="0"/>
              <a:t>	Cette commission se réunit à la fin de chaque année scolaire.</a:t>
            </a:r>
          </a:p>
          <a:p>
            <a:pPr>
              <a:buNone/>
            </a:pPr>
            <a:r>
              <a:rPr lang="fr-FR" dirty="0" smtClean="0"/>
              <a:t>	Elle procède à une harmonisation en cas de discordance manifeste entre la moyenne annuelle obtenue par les élèves d’un même établissement dans un enseignement et la moyenne annuelle des résultats obtenus par l’ensemble des élèves de l’académie dans ce même enseignement.</a:t>
            </a:r>
          </a:p>
          <a:p>
            <a:pPr>
              <a:buNone/>
            </a:pPr>
            <a:endParaRPr lang="fr-FR" dirty="0"/>
          </a:p>
        </p:txBody>
      </p:sp>
      <p:sp>
        <p:nvSpPr>
          <p:cNvPr id="4" name="Espace réservé du numéro de diapositive 3"/>
          <p:cNvSpPr>
            <a:spLocks noGrp="1"/>
          </p:cNvSpPr>
          <p:nvPr>
            <p:ph type="sldNum" sz="quarter" idx="14"/>
          </p:nvPr>
        </p:nvSpPr>
        <p:spPr/>
        <p:txBody>
          <a:bodyPr/>
          <a:lstStyle/>
          <a:p>
            <a:pPr>
              <a:defRPr/>
            </a:pPr>
            <a:fld id="{060A405D-A60A-4FCB-86A8-0F14EF3DAD50}" type="slidenum">
              <a:rPr lang="fr-FR" altLang="fr-FR" smtClean="0"/>
              <a:pPr>
                <a:defRPr/>
              </a:pPr>
              <a:t>9</a:t>
            </a:fld>
            <a:endParaRPr lang="fr-FR" altLang="fr-F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Réunion d’information  des parents d’élèves de 2de :  nouveau lycée&amp;quot;&quot;/&gt;&lt;property id=&quot;20307&quot; value=&quot;271&quot;/&gt;&lt;/object&gt;&lt;object type=&quot;3&quot; unique_id=&quot;10467&quot;&gt;&lt;property id=&quot;20148&quot; value=&quot;5&quot;/&gt;&lt;property id=&quot;20300&quot; value=&quot;Diapositive 2 - &amp;quot;SOMMAIRE&amp;quot;&quot;/&gt;&lt;property id=&quot;20307&quot; value=&quot;285&quot;/&gt;&lt;/object&gt;&lt;object type=&quot;3&quot; unique_id=&quot;10523&quot;&gt;&lt;property id=&quot;20148&quot; value=&quot;5&quot;/&gt;&lt;property id=&quot;20300&quot; value=&quot;Diapositive 7&quot;/&gt;&lt;property id=&quot;20307&quot; value=&quot;290&quot;/&gt;&lt;/object&gt;&lt;object type=&quot;3&quot; unique_id=&quot;11349&quot;&gt;&lt;property id=&quot;20148&quot; value=&quot;5&quot;/&gt;&lt;property id=&quot;20300&quot; value=&quot;Diapositive 3&quot;/&gt;&lt;property id=&quot;20307&quot; value=&quot;311&quot;/&gt;&lt;/object&gt;&lt;object type=&quot;3&quot; unique_id=&quot;12979&quot;&gt;&lt;property id=&quot;20148&quot; value=&quot;5&quot;/&gt;&lt;property id=&quot;20300&quot; value=&quot;Diapositive 11 - &amp;quot;Les nouveautés à partir de 2019/2020&amp;quot;&quot;/&gt;&lt;property id=&quot;20307&quot; value=&quot;317&quot;/&gt;&lt;/object&gt;&lt;object type=&quot;3&quot; unique_id=&quot;12980&quot;&gt;&lt;property id=&quot;20148&quot; value=&quot;5&quot;/&gt;&lt;property id=&quot;20300&quot; value=&quot;Diapositive 12 - &amp;quot;Les nouveautés à partir de 2019/2020&amp;quot;&quot;/&gt;&lt;property id=&quot;20307&quot; value=&quot;318&quot;/&gt;&lt;/object&gt;&lt;object type=&quot;3&quot; unique_id=&quot;12981&quot;&gt;&lt;property id=&quot;20148&quot; value=&quot;5&quot;/&gt;&lt;property id=&quot;20300&quot; value=&quot;Diapositive 13 - &amp;quot;Les nouveautés à partir de 2019/2020&amp;quot;&quot;/&gt;&lt;property id=&quot;20307&quot; value=&quot;319&quot;/&gt;&lt;/object&gt;&lt;object type=&quot;3&quot; unique_id=&quot;12984&quot;&gt;&lt;property id=&quot;20148&quot; value=&quot;5&quot;/&gt;&lt;property id=&quot;20300&quot; value=&quot;Diapositive 15 - &amp;quot;A la rentrée 2019 :&amp;quot;&quot;/&gt;&lt;property id=&quot;20307&quot; value=&quot;322&quot;/&gt;&lt;/object&gt;&lt;object type=&quot;3&quot; unique_id=&quot;13206&quot;&gt;&lt;property id=&quot;20148&quot; value=&quot;5&quot;/&gt;&lt;property id=&quot;20300&quot; value=&quot;Diapositive 25&quot;/&gt;&lt;property id=&quot;20307&quot; value=&quot;326&quot;/&gt;&lt;/object&gt;&lt;object type=&quot;3&quot; unique_id=&quot;14420&quot;&gt;&lt;property id=&quot;20148&quot; value=&quot;5&quot;/&gt;&lt;property id=&quot;20300&quot; value=&quot;Diapositive 4 - &amp;quot;La scolarité au lycée général et technologique&amp;quot;&quot;/&gt;&lt;property id=&quot;20307&quot; value=&quot;332&quot;/&gt;&lt;/object&gt;&lt;object type=&quot;3&quot; unique_id=&quot;14687&quot;&gt;&lt;property id=&quot;20148&quot; value=&quot;5&quot;/&gt;&lt;property id=&quot;20300&quot; value=&quot;Diapositive 5 - &amp;quot;Les épreuves du baccalauréat&amp;quot;&quot;/&gt;&lt;property id=&quot;20307&quot; value=&quot;333&quot;/&gt;&lt;/object&gt;&lt;object type=&quot;3&quot; unique_id=&quot;14688&quot;&gt;&lt;property id=&quot;20148&quot; value=&quot;5&quot;/&gt;&lt;property id=&quot;20300&quot; value=&quot;Diapositive 6 - &amp;quot;La 2de générale et technologique&amp;quot;&quot;/&gt;&lt;property id=&quot;20307&quot; value=&quot;334&quot;/&gt;&lt;/object&gt;&lt;object type=&quot;3&quot; unique_id=&quot;14689&quot;&gt;&lt;property id=&quot;20148&quot; value=&quot;5&quot;/&gt;&lt;property id=&quot;20300&quot; value=&quot;Diapositive 8 - &amp;quot;Après la seconde : voie générale ou technologique ?&amp;quot;&quot;/&gt;&lt;property id=&quot;20307&quot; value=&quot;335&quot;/&gt;&lt;/object&gt;&lt;object type=&quot;3&quot; unique_id=&quot;14690&quot;&gt;&lt;property id=&quot;20148&quot; value=&quot;5&quot;/&gt;&lt;property id=&quot;20300&quot; value=&quot;Diapositive 9 - &amp;quot;Voie générale&amp;quot;&quot;/&gt;&lt;property id=&quot;20307&quot; value=&quot;336&quot;/&gt;&lt;/object&gt;&lt;object type=&quot;3&quot; unique_id=&quot;14691&quot;&gt;&lt;property id=&quot;20148&quot; value=&quot;5&quot;/&gt;&lt;property id=&quot;20300&quot; value=&quot;Diapositive 14 - &amp;quot;Voie technologique&amp;quot;&quot;/&gt;&lt;property id=&quot;20307&quot; value=&quot;337&quot;/&gt;&lt;/object&gt;&lt;object type=&quot;3&quot; unique_id=&quot;14692&quot;&gt;&lt;property id=&quot;20148&quot; value=&quot;5&quot;/&gt;&lt;property id=&quot;20300&quot; value=&quot;Diapositive 17 - &amp;quot;Les épreuves du baccalauréat&amp;quot;&quot;/&gt;&lt;property id=&quot;20307&quot; value=&quot;339&quot;/&gt;&lt;/object&gt;&lt;object type=&quot;3&quot; unique_id=&quot;14693&quot;&gt;&lt;property id=&quot;20148&quot; value=&quot;5&quot;/&gt;&lt;property id=&quot;20300&quot; value=&quot;Diapositive 18 - &amp;quot;le Baccalauréat 2021&amp;quot;&quot;/&gt;&lt;property id=&quot;20307&quot; value=&quot;340&quot;/&gt;&lt;/object&gt;&lt;object type=&quot;3&quot; unique_id=&quot;14694&quot;&gt;&lt;property id=&quot;20148&quot; value=&quot;5&quot;/&gt;&lt;property id=&quot;20300&quot; value=&quot;Diapositive 19 - &amp;quot;Le contrôle continu&amp;quot;&quot;/&gt;&lt;property id=&quot;20307&quot; value=&quot;341&quot;/&gt;&lt;/object&gt;&lt;object type=&quot;3&quot; unique_id=&quot;14695&quot;&gt;&lt;property id=&quot;20148&quot; value=&quot;5&quot;/&gt;&lt;property id=&quot;20300&quot; value=&quot;Diapositive 20 - &amp;quot;Étapes de la Scolarité des futurs bacheliers 2021&amp;quot;&quot;/&gt;&lt;property id=&quot;20307&quot; value=&quot;342&quot;/&gt;&lt;/object&gt;&lt;object type=&quot;3&quot; unique_id=&quot;14696&quot;&gt;&lt;property id=&quot;20148&quot; value=&quot;5&quot;/&gt;&lt;property id=&quot;20300&quot; value=&quot;Diapositive 21 - &amp;quot;L’orientation en 2de générale et technologique&amp;quot;&quot;/&gt;&lt;property id=&quot;20307&quot; value=&quot;338&quot;/&gt;&lt;/object&gt;&lt;object type=&quot;3&quot; unique_id=&quot;14904&quot;&gt;&lt;property id=&quot;20148&quot; value=&quot;5&quot;/&gt;&lt;property id=&quot;20300&quot; value=&quot;Diapositive 22 - &amp;quot;Construire son projet d’orientation&amp;quot;&quot;/&gt;&lt;property id=&quot;20307&quot; value=&quot;343&quot;/&gt;&lt;/object&gt;&lt;object type=&quot;3&quot; unique_id=&quot;14905&quot;&gt;&lt;property id=&quot;20148&quot; value=&quot;5&quot;/&gt;&lt;property id=&quot;20300&quot; value=&quot;Diapositive 23 - &amp;quot;Au 2e trimestre en seconde&amp;quot;&quot;/&gt;&lt;property id=&quot;20307&quot; value=&quot;344&quot;/&gt;&lt;/object&gt;&lt;object type=&quot;3&quot; unique_id=&quot;14906&quot;&gt;&lt;property id=&quot;20148&quot; value=&quot;5&quot;/&gt;&lt;property id=&quot;20300&quot; value=&quot;Diapositive 24 - &amp;quot;Les choix pour les voies générale et technologique&amp;quot;&quot;/&gt;&lt;property id=&quot;20307&quot; value=&quot;345&quot;/&gt;&lt;/object&gt;&lt;object type=&quot;3&quot; unique_id=&quot;14989&quot;&gt;&lt;property id=&quot;20148&quot; value=&quot;5&quot;/&gt;&lt;property id=&quot;20300&quot; value=&quot;Diapositive 16 - &amp;quot;Les enseignements&amp;quot;&quot;/&gt;&lt;property id=&quot;20307&quot; value=&quot;346&quot;/&gt;&lt;/object&gt;&lt;object type=&quot;3&quot; unique_id=&quot;15100&quot;&gt;&lt;property id=&quot;20148&quot; value=&quot;5&quot;/&gt;&lt;property id=&quot;20300&quot; value=&quot;Diapositive 10 - &amp;quot;Les nouveautés à partir de 2019/2020&amp;quot;&quot;/&gt;&lt;property id=&quot;20307&quot; value=&quot;347&quot;/&gt;&lt;/object&gt;&lt;/object&gt;&lt;object type=&quot;8&quot; unique_id=&quot;10014&quot;&gt;&lt;/object&gt;&lt;/object&gt;&lt;/database&gt;"/>
  <p:tag name="SECTOMILLISECCONVERTED" val="1"/>
</p:tagLst>
</file>

<file path=ppt/theme/theme1.xml><?xml version="1.0" encoding="utf-8"?>
<a:theme xmlns:a="http://schemas.openxmlformats.org/drawingml/2006/main" name="1_pages de contenus">
  <a:themeElements>
    <a:clrScheme name="Charte graphique MEN">
      <a:dk1>
        <a:sysClr val="windowText" lastClr="000000"/>
      </a:dk1>
      <a:lt1>
        <a:sysClr val="window" lastClr="FFFFFF"/>
      </a:lt1>
      <a:dk2>
        <a:srgbClr val="8B2934"/>
      </a:dk2>
      <a:lt2>
        <a:srgbClr val="EE7444"/>
      </a:lt2>
      <a:accent1>
        <a:srgbClr val="005E8B"/>
      </a:accent1>
      <a:accent2>
        <a:srgbClr val="5AA1D8"/>
      </a:accent2>
      <a:accent3>
        <a:srgbClr val="D7AD45"/>
      </a:accent3>
      <a:accent4>
        <a:srgbClr val="EA5178"/>
      </a:accent4>
      <a:accent5>
        <a:srgbClr val="C61932"/>
      </a:accent5>
      <a:accent6>
        <a:srgbClr val="5AB88F"/>
      </a:accent6>
      <a:hlink>
        <a:srgbClr val="748F2A"/>
      </a:hlink>
      <a:folHlink>
        <a:srgbClr val="5AB88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ages de contenus">
  <a:themeElements>
    <a:clrScheme name="Charte graphique MEN">
      <a:dk1>
        <a:sysClr val="windowText" lastClr="000000"/>
      </a:dk1>
      <a:lt1>
        <a:sysClr val="window" lastClr="FFFFFF"/>
      </a:lt1>
      <a:dk2>
        <a:srgbClr val="8B2934"/>
      </a:dk2>
      <a:lt2>
        <a:srgbClr val="EE7444"/>
      </a:lt2>
      <a:accent1>
        <a:srgbClr val="005E8B"/>
      </a:accent1>
      <a:accent2>
        <a:srgbClr val="5AA1D8"/>
      </a:accent2>
      <a:accent3>
        <a:srgbClr val="D7AD45"/>
      </a:accent3>
      <a:accent4>
        <a:srgbClr val="EA5178"/>
      </a:accent4>
      <a:accent5>
        <a:srgbClr val="C61932"/>
      </a:accent5>
      <a:accent6>
        <a:srgbClr val="5AB88F"/>
      </a:accent6>
      <a:hlink>
        <a:srgbClr val="748F2A"/>
      </a:hlink>
      <a:folHlink>
        <a:srgbClr val="5AB88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8268</TotalTime>
  <Words>386</Words>
  <Application>Microsoft Office PowerPoint</Application>
  <PresentationFormat>Affichage à l'écran (4:3)</PresentationFormat>
  <Paragraphs>94</Paragraphs>
  <Slides>16</Slides>
  <Notes>2</Notes>
  <HiddenSlides>0</HiddenSlides>
  <MMClips>0</MMClips>
  <ScaleCrop>false</ScaleCrop>
  <HeadingPairs>
    <vt:vector size="4" baseType="variant">
      <vt:variant>
        <vt:lpstr>Thème</vt:lpstr>
      </vt:variant>
      <vt:variant>
        <vt:i4>4</vt:i4>
      </vt:variant>
      <vt:variant>
        <vt:lpstr>Titres des diapositives</vt:lpstr>
      </vt:variant>
      <vt:variant>
        <vt:i4>16</vt:i4>
      </vt:variant>
    </vt:vector>
  </HeadingPairs>
  <TitlesOfParts>
    <vt:vector size="20" baseType="lpstr">
      <vt:lpstr>1_pages de contenus</vt:lpstr>
      <vt:lpstr>1_page de presentation et de partie</vt:lpstr>
      <vt:lpstr>1_page de sous-partie</vt:lpstr>
      <vt:lpstr>2_pages de contenus</vt:lpstr>
      <vt:lpstr>Réunion d’information  des parents d’élèves de 1ère :   BACCALAUREAT 2023</vt:lpstr>
      <vt:lpstr>SOMMAIRE</vt:lpstr>
      <vt:lpstr>Les nouvelles modalités du baccalauréat</vt:lpstr>
      <vt:lpstr>Les épreuves du baccalauréat Ancienne formule : 2021</vt:lpstr>
      <vt:lpstr>Diapositive 5</vt:lpstr>
      <vt:lpstr>Controle continu</vt:lpstr>
      <vt:lpstr>Diapositive 7</vt:lpstr>
      <vt:lpstr>Calendrier des épreuves </vt:lpstr>
      <vt:lpstr>COMMISSION D’HARMONISATION</vt:lpstr>
      <vt:lpstr>PROJET D’EVALUATION</vt:lpstr>
      <vt:lpstr>Diapositive 11</vt:lpstr>
      <vt:lpstr>Diapositive 12</vt:lpstr>
      <vt:lpstr>Diapositive 13</vt:lpstr>
      <vt:lpstr>Diapositive 14</vt:lpstr>
      <vt:lpstr>Diapositive 15</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vboutrois</cp:lastModifiedBy>
  <cp:revision>512</cp:revision>
  <cp:lastPrinted>2018-03-26T09:35:00Z</cp:lastPrinted>
  <dcterms:created xsi:type="dcterms:W3CDTF">2015-02-04T10:43:31Z</dcterms:created>
  <dcterms:modified xsi:type="dcterms:W3CDTF">2021-10-15T13:02:12Z</dcterms:modified>
</cp:coreProperties>
</file>