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0"/>
  </p:notesMasterIdLst>
  <p:handoutMasterIdLst>
    <p:handoutMasterId r:id="rId51"/>
  </p:handoutMasterIdLst>
  <p:sldIdLst>
    <p:sldId id="326" r:id="rId2"/>
    <p:sldId id="427" r:id="rId3"/>
    <p:sldId id="371" r:id="rId4"/>
    <p:sldId id="429" r:id="rId5"/>
    <p:sldId id="435" r:id="rId6"/>
    <p:sldId id="388" r:id="rId7"/>
    <p:sldId id="360" r:id="rId8"/>
    <p:sldId id="385" r:id="rId9"/>
    <p:sldId id="436" r:id="rId10"/>
    <p:sldId id="421" r:id="rId11"/>
    <p:sldId id="372" r:id="rId12"/>
    <p:sldId id="431" r:id="rId13"/>
    <p:sldId id="424" r:id="rId14"/>
    <p:sldId id="337" r:id="rId15"/>
    <p:sldId id="338" r:id="rId16"/>
    <p:sldId id="339" r:id="rId17"/>
    <p:sldId id="341" r:id="rId18"/>
    <p:sldId id="365" r:id="rId19"/>
    <p:sldId id="366" r:id="rId20"/>
    <p:sldId id="441" r:id="rId21"/>
    <p:sldId id="368" r:id="rId22"/>
    <p:sldId id="432" r:id="rId23"/>
    <p:sldId id="343" r:id="rId24"/>
    <p:sldId id="373" r:id="rId25"/>
    <p:sldId id="425" r:id="rId26"/>
    <p:sldId id="369" r:id="rId27"/>
    <p:sldId id="390" r:id="rId28"/>
    <p:sldId id="395" r:id="rId29"/>
    <p:sldId id="374" r:id="rId30"/>
    <p:sldId id="375" r:id="rId31"/>
    <p:sldId id="433" r:id="rId32"/>
    <p:sldId id="370" r:id="rId33"/>
    <p:sldId id="419" r:id="rId34"/>
    <p:sldId id="406" r:id="rId35"/>
    <p:sldId id="383" r:id="rId36"/>
    <p:sldId id="434" r:id="rId37"/>
    <p:sldId id="348" r:id="rId38"/>
    <p:sldId id="379" r:id="rId39"/>
    <p:sldId id="380" r:id="rId40"/>
    <p:sldId id="392" r:id="rId41"/>
    <p:sldId id="393" r:id="rId42"/>
    <p:sldId id="349" r:id="rId43"/>
    <p:sldId id="381" r:id="rId44"/>
    <p:sldId id="437" r:id="rId45"/>
    <p:sldId id="350" r:id="rId46"/>
    <p:sldId id="438" r:id="rId47"/>
    <p:sldId id="439" r:id="rId48"/>
    <p:sldId id="440" r:id="rId4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427"/>
            <p14:sldId id="371"/>
            <p14:sldId id="429"/>
            <p14:sldId id="435"/>
            <p14:sldId id="388"/>
            <p14:sldId id="360"/>
            <p14:sldId id="385"/>
            <p14:sldId id="436"/>
            <p14:sldId id="421"/>
            <p14:sldId id="372"/>
            <p14:sldId id="431"/>
            <p14:sldId id="424"/>
            <p14:sldId id="337"/>
            <p14:sldId id="338"/>
            <p14:sldId id="339"/>
            <p14:sldId id="341"/>
            <p14:sldId id="365"/>
            <p14:sldId id="366"/>
            <p14:sldId id="441"/>
            <p14:sldId id="368"/>
            <p14:sldId id="432"/>
            <p14:sldId id="343"/>
            <p14:sldId id="373"/>
            <p14:sldId id="425"/>
            <p14:sldId id="369"/>
            <p14:sldId id="390"/>
            <p14:sldId id="395"/>
            <p14:sldId id="374"/>
            <p14:sldId id="375"/>
            <p14:sldId id="433"/>
            <p14:sldId id="370"/>
            <p14:sldId id="419"/>
            <p14:sldId id="406"/>
            <p14:sldId id="383"/>
            <p14:sldId id="434"/>
            <p14:sldId id="348"/>
            <p14:sldId id="379"/>
            <p14:sldId id="380"/>
            <p14:sldId id="392"/>
            <p14:sldId id="393"/>
            <p14:sldId id="349"/>
            <p14:sldId id="381"/>
            <p14:sldId id="437"/>
            <p14:sldId id="350"/>
            <p14:sldId id="438"/>
            <p14:sldId id="439"/>
            <p14:sldId id="44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75"/>
    <a:srgbClr val="000091"/>
    <a:srgbClr val="0000FF"/>
    <a:srgbClr val="A558A0"/>
    <a:srgbClr val="CE70CC"/>
    <a:srgbClr val="417DC4"/>
    <a:srgbClr val="34CB6A"/>
    <a:srgbClr val="FFCA00"/>
    <a:srgbClr val="CE614A"/>
    <a:srgbClr val="ED7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4660"/>
  </p:normalViewPr>
  <p:slideViewPr>
    <p:cSldViewPr snapToGrid="0">
      <p:cViewPr varScale="1">
        <p:scale>
          <a:sx n="55" d="100"/>
          <a:sy n="55" d="100"/>
        </p:scale>
        <p:origin x="1092" y="6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29/01/2024</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29/01/2024</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8</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24</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25</a:t>
            </a:fld>
            <a:endParaRPr lang="fr-FR"/>
          </a:p>
        </p:txBody>
      </p:sp>
    </p:spTree>
    <p:extLst>
      <p:ext uri="{BB962C8B-B14F-4D97-AF65-F5344CB8AC3E}">
        <p14:creationId xmlns:p14="http://schemas.microsoft.com/office/powerpoint/2010/main" val="427302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2833220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42</a:t>
            </a:fld>
            <a:endParaRPr lang="fr-FR"/>
          </a:p>
        </p:txBody>
      </p:sp>
    </p:spTree>
    <p:extLst>
      <p:ext uri="{BB962C8B-B14F-4D97-AF65-F5344CB8AC3E}">
        <p14:creationId xmlns:p14="http://schemas.microsoft.com/office/powerpoint/2010/main" val="1597501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29/01/2024</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29/01/2024</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29/01/2024</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29/01/2024</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29/01/2024</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29/01/2024</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29/01/2024</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meservices.etudiant.gouv.fr/"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fld id="{E12CB797-4000-4B51-A6CA-D02C704D76FC}" type="datetime1">
              <a:rPr lang="fr-FR" smtClean="0"/>
              <a:t>29/01/2024</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
        <p:nvSpPr>
          <p:cNvPr id="3" name="ZoneTexte 2"/>
          <p:cNvSpPr txBox="1"/>
          <p:nvPr/>
        </p:nvSpPr>
        <p:spPr>
          <a:xfrm>
            <a:off x="1439918" y="2764220"/>
            <a:ext cx="2091558" cy="338554"/>
          </a:xfrm>
          <a:prstGeom prst="rect">
            <a:avLst/>
          </a:prstGeom>
          <a:solidFill>
            <a:srgbClr val="FFFF00"/>
          </a:solidFill>
        </p:spPr>
        <p:txBody>
          <a:bodyPr wrap="square" rtlCol="0">
            <a:spAutoFit/>
          </a:bodyPr>
          <a:lstStyle/>
          <a:p>
            <a:r>
              <a:rPr lang="fr-FR" sz="1600" b="1" dirty="0" smtClean="0"/>
              <a:t>Parcoursup.gouv.fr</a:t>
            </a:r>
            <a:endParaRPr lang="fr-FR" sz="1600" b="1" dirty="0"/>
          </a:p>
        </p:txBody>
      </p:sp>
    </p:spTree>
    <p:extLst>
      <p:ext uri="{BB962C8B-B14F-4D97-AF65-F5344CB8AC3E}">
        <p14:creationId xmlns:p14="http://schemas.microsoft.com/office/powerpoint/2010/main" val="6242969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720000"/>
          </a:xfrm>
        </p:spPr>
        <p:txBody>
          <a:bodyPr/>
          <a:lstStyle/>
          <a:p>
            <a:r>
              <a:rPr lang="fr-FR" sz="2400" dirty="0"/>
              <a:t>Les </a:t>
            </a:r>
            <a:r>
              <a:rPr lang="fr-FR" sz="2400" dirty="0" smtClean="0"/>
              <a:t>modalités d’examen affichés pour chaque formation</a:t>
            </a:r>
            <a:endParaRPr lang="fr-FR" sz="2400" dirty="0"/>
          </a:p>
        </p:txBody>
      </p:sp>
      <p:sp>
        <p:nvSpPr>
          <p:cNvPr id="3" name="Espace réservé du contenu 2"/>
          <p:cNvSpPr>
            <a:spLocks noGrp="1"/>
          </p:cNvSpPr>
          <p:nvPr>
            <p:ph sz="quarter" idx="4294967295"/>
          </p:nvPr>
        </p:nvSpPr>
        <p:spPr>
          <a:xfrm>
            <a:off x="359999" y="1275606"/>
            <a:ext cx="8424000" cy="3240360"/>
          </a:xfrm>
        </p:spPr>
        <p:txBody>
          <a:bodyPr/>
          <a:lstStyle/>
          <a:p>
            <a:endParaRPr lang="fr-FR" sz="500" b="1" dirty="0"/>
          </a:p>
          <a:p>
            <a:r>
              <a:rPr lang="fr-FR" sz="1600" b="1" dirty="0">
                <a:solidFill>
                  <a:schemeClr val="bg1"/>
                </a:solidFill>
                <a:highlight>
                  <a:srgbClr val="0000FF"/>
                </a:highlight>
              </a:rPr>
              <a:t>Dans les formations sélectives (</a:t>
            </a:r>
            <a:r>
              <a:rPr lang="fr-FR" sz="1600" b="1" dirty="0" smtClean="0">
                <a:solidFill>
                  <a:schemeClr val="bg1"/>
                </a:solidFill>
                <a:highlight>
                  <a:srgbClr val="0000FF"/>
                </a:highlight>
              </a:rPr>
              <a:t>classes </a:t>
            </a:r>
            <a:r>
              <a:rPr lang="fr-FR" sz="1600" b="1" dirty="0">
                <a:solidFill>
                  <a:schemeClr val="bg1"/>
                </a:solidFill>
                <a:highlight>
                  <a:srgbClr val="0000FF"/>
                </a:highlight>
              </a:rPr>
              <a:t>prépa, BUT, BTS, écoles, IFSI…)</a:t>
            </a:r>
          </a:p>
          <a:p>
            <a:r>
              <a:rPr lang="fr-FR" sz="1500" dirty="0">
                <a:solidFill>
                  <a:schemeClr val="tx1"/>
                </a:solidFill>
              </a:rPr>
              <a:t>L’admission se fait sur dossier et, dans certains cas, en ayant recours, en plus ou en lieu et place du dossier, à des épreuves écrites et/ou orales dont le calendrier et les modalités sont </a:t>
            </a:r>
            <a:r>
              <a:rPr lang="fr-FR" sz="1500" dirty="0" smtClean="0">
                <a:solidFill>
                  <a:schemeClr val="tx1"/>
                </a:solidFill>
              </a:rPr>
              <a:t>affichés aux candidats (rubrique « consulter les modalités de candidature ») </a:t>
            </a:r>
            <a:endParaRPr lang="fr-FR" sz="1500" dirty="0">
              <a:solidFill>
                <a:schemeClr val="tx1"/>
              </a:solidFill>
            </a:endParaRPr>
          </a:p>
          <a:p>
            <a:endParaRPr lang="fr-FR" sz="500" dirty="0"/>
          </a:p>
          <a:p>
            <a:r>
              <a:rPr lang="fr-FR" sz="1600" b="1" dirty="0">
                <a:solidFill>
                  <a:schemeClr val="bg1"/>
                </a:solidFill>
                <a:highlight>
                  <a:srgbClr val="0000FF"/>
                </a:highlight>
              </a:rPr>
              <a:t>Dans les formations non sélectives (licences, PPPE et PASS)</a:t>
            </a:r>
          </a:p>
          <a:p>
            <a:pPr algn="just"/>
            <a:r>
              <a:rPr lang="fr-FR" sz="1500" dirty="0">
                <a:solidFill>
                  <a:schemeClr val="tx1"/>
                </a:solidFill>
              </a:rPr>
              <a:t>Un lycéen peut </a:t>
            </a:r>
            <a:r>
              <a:rPr lang="fr-FR" sz="1500" b="1" dirty="0">
                <a:solidFill>
                  <a:schemeClr val="tx1"/>
                </a:solidFill>
              </a:rPr>
              <a:t>accéder à la licence de son choix à l’université, dans la limite des capacités d’accueil : </a:t>
            </a:r>
            <a:r>
              <a:rPr lang="fr-FR" sz="1500" dirty="0">
                <a:solidFill>
                  <a:schemeClr val="tx1"/>
                </a:solidFill>
              </a:rPr>
              <a:t>si le nombre de vœux reçus est supérieur au nombre de places disponibles, la commission d’examen des vœux étudie les dossiers et vérifie leur adéquation avec la formation demandée afin de les classer </a:t>
            </a:r>
          </a:p>
          <a:p>
            <a:r>
              <a:rPr lang="fr-FR" sz="1500" dirty="0">
                <a:solidFill>
                  <a:schemeClr val="tx1"/>
                </a:solidFill>
              </a:rPr>
              <a:t>L’université peut conditionner l'admission (réponse « oui-si ») d’un candidat au suivi d’un dispositif de réussite (remise à niveau, tutorat…) afin de l’aider et de favoriser sa réussite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10</a:t>
            </a:fld>
            <a:endParaRPr lang="fr-FR"/>
          </a:p>
        </p:txBody>
      </p:sp>
      <p:sp>
        <p:nvSpPr>
          <p:cNvPr id="7" name="Rectangle à coins arrondis 6"/>
          <p:cNvSpPr/>
          <p:nvPr/>
        </p:nvSpPr>
        <p:spPr>
          <a:xfrm>
            <a:off x="5746683" y="87534"/>
            <a:ext cx="310577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les </a:t>
            </a:r>
            <a:r>
              <a:rPr lang="fr-FR" sz="1400" b="1" kern="0" dirty="0" smtClean="0">
                <a:solidFill>
                  <a:srgbClr val="000091"/>
                </a:solidFill>
                <a:latin typeface="Arial"/>
              </a:rPr>
              <a:t>formations examinent </a:t>
            </a:r>
            <a:r>
              <a:rPr lang="fr-FR" sz="1400" b="1" kern="0" dirty="0">
                <a:solidFill>
                  <a:srgbClr val="000091"/>
                </a:solidFill>
                <a:latin typeface="Arial"/>
              </a:rPr>
              <a:t>les </a:t>
            </a:r>
            <a:r>
              <a:rPr lang="fr-FR" sz="1400" b="1" kern="0" dirty="0" smtClean="0">
                <a:solidFill>
                  <a:srgbClr val="000091"/>
                </a:solidFill>
                <a:latin typeface="Arial"/>
              </a:rPr>
              <a:t>candidatures ?</a:t>
            </a:r>
            <a:endParaRPr lang="fr-FR" sz="1400" b="1" kern="0" dirty="0">
              <a:solidFill>
                <a:srgbClr val="000091"/>
              </a:solidFill>
              <a:latin typeface="Arial"/>
            </a:endParaRPr>
          </a:p>
        </p:txBody>
      </p:sp>
    </p:spTree>
    <p:extLst>
      <p:ext uri="{BB962C8B-B14F-4D97-AF65-F5344CB8AC3E}">
        <p14:creationId xmlns:p14="http://schemas.microsoft.com/office/powerpoint/2010/main" val="37361302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pPr/>
              <a:t>11</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29/01/2024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12</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58122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200" dirty="0"/>
              <a:t>S’inscrire sur Parcoursup </a:t>
            </a:r>
          </a:p>
        </p:txBody>
      </p:sp>
      <p:sp>
        <p:nvSpPr>
          <p:cNvPr id="3" name="Espace réservé du contenu 2"/>
          <p:cNvSpPr>
            <a:spLocks noGrp="1"/>
          </p:cNvSpPr>
          <p:nvPr>
            <p:ph sz="quarter" idx="4294967295"/>
          </p:nvPr>
        </p:nvSpPr>
        <p:spPr>
          <a:xfrm>
            <a:off x="467542" y="1398104"/>
            <a:ext cx="8208914" cy="3348818"/>
          </a:xfrm>
        </p:spPr>
        <p:txBody>
          <a:bodyPr/>
          <a:lstStyle/>
          <a:p>
            <a:pPr lvl="0" algn="just" defTabSz="457200">
              <a:spcBef>
                <a:spcPts val="600"/>
              </a:spcBef>
              <a:spcAft>
                <a:spcPts val="600"/>
              </a:spcAft>
              <a:buClr>
                <a:srgbClr val="FF0000"/>
              </a:buClr>
              <a:buSzPct val="100000"/>
            </a:pPr>
            <a:r>
              <a:rPr lang="fr-FR" sz="1400" b="1" dirty="0" smtClean="0">
                <a:solidFill>
                  <a:schemeClr val="bg1"/>
                </a:solidFill>
                <a:highlight>
                  <a:srgbClr val="0000FF"/>
                </a:highlight>
              </a:rPr>
              <a:t>&gt;Une </a:t>
            </a:r>
            <a:r>
              <a:rPr lang="fr-FR" sz="1400" b="1" dirty="0">
                <a:solidFill>
                  <a:schemeClr val="bg1"/>
                </a:solidFill>
                <a:highlight>
                  <a:srgbClr val="0000FF"/>
                </a:highlight>
              </a:rPr>
              <a:t>adresse mail valide et consultée régulièrement : </a:t>
            </a:r>
            <a:r>
              <a:rPr lang="fr-FR" sz="1400" dirty="0">
                <a:solidFill>
                  <a:schemeClr val="bg1"/>
                </a:solidFill>
              </a:rPr>
              <a:t> </a:t>
            </a:r>
            <a:r>
              <a:rPr lang="fr-FR" sz="1400" dirty="0">
                <a:solidFill>
                  <a:schemeClr val="tx1"/>
                </a:solidFill>
              </a:rPr>
              <a:t>pour échanger et recevoir les informations sur votre dossier</a:t>
            </a:r>
          </a:p>
          <a:p>
            <a:pPr lvl="0" algn="just" defTabSz="457200">
              <a:spcBef>
                <a:spcPts val="600"/>
              </a:spcBef>
              <a:spcAft>
                <a:spcPts val="600"/>
              </a:spcAft>
              <a:buClr>
                <a:srgbClr val="FF0000"/>
              </a:buClr>
              <a:buSzPct val="100000"/>
            </a:pPr>
            <a:endParaRPr lang="fr-FR" sz="1600" dirty="0">
              <a:solidFill>
                <a:srgbClr val="3D566E"/>
              </a:solidFill>
            </a:endParaRPr>
          </a:p>
          <a:p>
            <a:pPr lvl="0" algn="just" defTabSz="457200">
              <a:spcBef>
                <a:spcPts val="600"/>
              </a:spcBef>
              <a:spcAft>
                <a:spcPts val="600"/>
              </a:spcAft>
              <a:buClr>
                <a:srgbClr val="FF0000"/>
              </a:buClr>
              <a:buSzPct val="100000"/>
            </a:pPr>
            <a:r>
              <a:rPr lang="fr-FR" sz="1400" b="1" dirty="0" smtClean="0">
                <a:solidFill>
                  <a:schemeClr val="bg1"/>
                </a:solidFill>
                <a:highlight>
                  <a:srgbClr val="0000FF"/>
                </a:highlight>
              </a:rPr>
              <a:t>&gt;L’INE</a:t>
            </a:r>
            <a:r>
              <a:rPr lang="fr-FR" sz="1400" b="1" dirty="0" smtClean="0">
                <a:solidFill>
                  <a:srgbClr val="3D566E"/>
                </a:solidFill>
              </a:rPr>
              <a:t> </a:t>
            </a:r>
            <a:r>
              <a:rPr lang="fr-FR" sz="1400" dirty="0">
                <a:solidFill>
                  <a:schemeClr val="tx1"/>
                </a:solidFill>
              </a:rPr>
              <a:t>(identifiant national élève en lycée général, technologique ou professionnel) </a:t>
            </a:r>
            <a:r>
              <a:rPr lang="fr-FR" sz="1400" dirty="0" smtClean="0">
                <a:solidFill>
                  <a:schemeClr val="tx1"/>
                </a:solidFill>
              </a:rPr>
              <a:t>: </a:t>
            </a:r>
            <a:r>
              <a:rPr lang="fr-FR" sz="1400" dirty="0">
                <a:solidFill>
                  <a:schemeClr val="tx1"/>
                </a:solidFill>
              </a:rPr>
              <a:t>sur les bulletins scolaires ou le relevé de notes des épreuves anticipées du baccalauréat. </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13</a:t>
            </a:fld>
            <a:endParaRPr lang="fr-FR"/>
          </a:p>
        </p:txBody>
      </p:sp>
      <p:sp>
        <p:nvSpPr>
          <p:cNvPr id="4" name="Rectangle à coins arrondis 6">
            <a:extLst>
              <a:ext uri="{FF2B5EF4-FFF2-40B4-BE49-F238E27FC236}">
                <a16:creationId xmlns:a16="http://schemas.microsoft.com/office/drawing/2014/main" id="{E56E5DD1-54B1-42E8-B0C1-E07FC118E1D7}"/>
              </a:ext>
            </a:extLst>
          </p:cNvPr>
          <p:cNvSpPr/>
          <p:nvPr/>
        </p:nvSpPr>
        <p:spPr>
          <a:xfrm>
            <a:off x="6121362" y="180029"/>
            <a:ext cx="2817229" cy="356684"/>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À partir du </a:t>
            </a:r>
            <a:r>
              <a:rPr lang="fr-FR" sz="1400" b="1" kern="0" dirty="0" smtClean="0">
                <a:solidFill>
                  <a:srgbClr val="000091"/>
                </a:solidFill>
                <a:latin typeface="Arial"/>
              </a:rPr>
              <a:t>17 </a:t>
            </a:r>
            <a:r>
              <a:rPr lang="fr-FR" sz="1400" b="1" kern="0" dirty="0">
                <a:solidFill>
                  <a:srgbClr val="000091"/>
                </a:solidFill>
                <a:latin typeface="Arial"/>
              </a:rPr>
              <a:t>janvier </a:t>
            </a:r>
            <a:r>
              <a:rPr lang="fr-FR" sz="1400" b="1" kern="0" dirty="0" smtClean="0">
                <a:solidFill>
                  <a:srgbClr val="000091"/>
                </a:solidFill>
                <a:latin typeface="Arial"/>
              </a:rPr>
              <a:t>2024</a:t>
            </a:r>
            <a:endParaRPr lang="fr-FR" sz="1400" b="1" kern="0" dirty="0">
              <a:solidFill>
                <a:srgbClr val="000091"/>
              </a:solidFill>
              <a:latin typeface="Arial"/>
            </a:endParaRPr>
          </a:p>
        </p:txBody>
      </p:sp>
      <p:sp>
        <p:nvSpPr>
          <p:cNvPr id="10" name="Rectangle à coins arrondis 9"/>
          <p:cNvSpPr/>
          <p:nvPr/>
        </p:nvSpPr>
        <p:spPr>
          <a:xfrm>
            <a:off x="407078" y="1894911"/>
            <a:ext cx="8269378" cy="397715"/>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dirty="0">
                <a:solidFill>
                  <a:schemeClr val="bg1"/>
                </a:solidFill>
              </a:rPr>
              <a:t>Important : renseignez un numéro de portable </a:t>
            </a:r>
            <a:r>
              <a:rPr lang="fr-FR" sz="1400" dirty="0">
                <a:solidFill>
                  <a:schemeClr val="bg1"/>
                </a:solidFill>
              </a:rPr>
              <a:t>pour recevoir les alertes envoyées par la </a:t>
            </a:r>
            <a:r>
              <a:rPr lang="fr-FR" sz="1400" dirty="0" smtClean="0">
                <a:solidFill>
                  <a:schemeClr val="bg1"/>
                </a:solidFill>
              </a:rPr>
              <a:t>plateforme</a:t>
            </a:r>
            <a:r>
              <a:rPr lang="fr-FR" sz="1400" i="1" dirty="0" smtClean="0">
                <a:solidFill>
                  <a:schemeClr val="bg1"/>
                </a:solidFill>
              </a:rPr>
              <a:t> </a:t>
            </a:r>
            <a:endParaRPr lang="fr-FR" sz="1400" i="1" dirty="0">
              <a:solidFill>
                <a:schemeClr val="bg1"/>
              </a:solidFill>
            </a:endParaRPr>
          </a:p>
        </p:txBody>
      </p:sp>
      <p:sp>
        <p:nvSpPr>
          <p:cNvPr id="11" name="Rectangle à coins arrondis 10"/>
          <p:cNvSpPr/>
          <p:nvPr/>
        </p:nvSpPr>
        <p:spPr>
          <a:xfrm>
            <a:off x="407078" y="3544956"/>
            <a:ext cx="8269378" cy="934279"/>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kern="0" dirty="0">
                <a:solidFill>
                  <a:schemeClr val="bg1"/>
                </a:solidFill>
              </a:rPr>
              <a:t>Conseil aux parents ou tuteurs légaux </a:t>
            </a:r>
            <a:r>
              <a:rPr lang="fr-FR" sz="1400" kern="0" dirty="0">
                <a:solidFill>
                  <a:schemeClr val="bg1"/>
                </a:solidFill>
              </a:rPr>
              <a:t>: </a:t>
            </a:r>
            <a:r>
              <a:rPr lang="fr-FR" sz="1400" kern="0" dirty="0" smtClean="0">
                <a:solidFill>
                  <a:schemeClr val="bg1"/>
                </a:solidFill>
              </a:rPr>
              <a:t>renseigner </a:t>
            </a:r>
            <a:r>
              <a:rPr lang="fr-FR" sz="1400" kern="0" dirty="0">
                <a:solidFill>
                  <a:schemeClr val="bg1"/>
                </a:solidFill>
              </a:rPr>
              <a:t>votre email et numéro de portable dans le dossier de votre enfant pour recevoir messages et alertes Parcoursup.</a:t>
            </a:r>
            <a:r>
              <a:rPr lang="fr-FR" sz="1400" b="1" kern="0" dirty="0">
                <a:solidFill>
                  <a:schemeClr val="bg1"/>
                </a:solidFill>
              </a:rPr>
              <a:t> </a:t>
            </a:r>
            <a:r>
              <a:rPr lang="fr-FR" sz="1400" kern="0" dirty="0">
                <a:solidFill>
                  <a:schemeClr val="bg1"/>
                </a:solidFill>
              </a:rPr>
              <a:t>Vous pourrez également recevoir des formations qui organisent des épreuves écrites/orales le rappel des échéances</a:t>
            </a:r>
            <a:r>
              <a:rPr lang="fr-FR" sz="1600" kern="0" dirty="0">
                <a:solidFill>
                  <a:schemeClr val="bg1"/>
                </a:solidFill>
              </a:rPr>
              <a:t>. </a:t>
            </a:r>
          </a:p>
        </p:txBody>
      </p:sp>
    </p:spTree>
    <p:extLst>
      <p:ext uri="{BB962C8B-B14F-4D97-AF65-F5344CB8AC3E}">
        <p14:creationId xmlns:p14="http://schemas.microsoft.com/office/powerpoint/2010/main" val="39739868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a:t>
            </a:r>
            <a:r>
              <a:rPr lang="fr-FR" sz="2200" dirty="0" smtClean="0"/>
              <a:t>librement vos </a:t>
            </a:r>
            <a:r>
              <a:rPr lang="fr-FR" sz="2200" dirty="0"/>
              <a:t>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smtClean="0">
              <a:solidFill>
                <a:schemeClr val="tx1"/>
              </a:solidFill>
            </a:endParaRPr>
          </a:p>
          <a:p>
            <a:pPr algn="just" defTabSz="457200">
              <a:spcAft>
                <a:spcPts val="600"/>
              </a:spcAft>
              <a:buClr>
                <a:srgbClr val="FF0000"/>
              </a:buClr>
              <a:buSzPct val="100000"/>
              <a:defRPr/>
            </a:pPr>
            <a:r>
              <a:rPr lang="fr-FR" sz="1800" b="1" dirty="0" smtClean="0">
                <a:solidFill>
                  <a:schemeClr val="tx1"/>
                </a:solidFill>
              </a:rPr>
              <a:t>&gt;</a:t>
            </a:r>
            <a:r>
              <a:rPr lang="fr-FR" sz="1800" b="1" dirty="0" smtClean="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 </a:t>
            </a:r>
            <a:r>
              <a:rPr lang="fr-FR" sz="1300" b="1" dirty="0"/>
              <a:t>non sélectives </a:t>
            </a:r>
            <a:r>
              <a:rPr lang="fr-FR" sz="1300" dirty="0">
                <a:solidFill>
                  <a:schemeClr val="tx1"/>
                </a:solidFill>
              </a:rPr>
              <a:t>(licences, </a:t>
            </a:r>
            <a:r>
              <a:rPr lang="fr-FR" sz="1300" dirty="0" smtClean="0">
                <a:solidFill>
                  <a:schemeClr val="tx1"/>
                </a:solidFill>
              </a:rPr>
              <a:t>PPPE ou PASS</a:t>
            </a:r>
            <a:r>
              <a:rPr lang="fr-FR" sz="1300" dirty="0">
                <a:solidFill>
                  <a:schemeClr val="tx1"/>
                </a:solidFill>
              </a:rPr>
              <a:t>)</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Lorsque la formation l’a demandé, le vœu doit être expressément motivé </a:t>
            </a:r>
            <a:r>
              <a:rPr lang="fr-FR" sz="1300" dirty="0" smtClean="0">
                <a:solidFill>
                  <a:schemeClr val="tx1"/>
                </a:solidFill>
              </a:rPr>
              <a:t>: </a:t>
            </a:r>
            <a:r>
              <a:rPr lang="fr-FR" sz="1300" dirty="0">
                <a:solidFill>
                  <a:schemeClr val="tx1"/>
                </a:solidFill>
              </a:rPr>
              <a:t>en quelques lignes, le lycéen explique ce qui motive </a:t>
            </a:r>
            <a:r>
              <a:rPr lang="fr-FR" sz="1300" dirty="0" smtClean="0">
                <a:solidFill>
                  <a:schemeClr val="tx1"/>
                </a:solidFill>
              </a:rPr>
              <a:t>son vœu. </a:t>
            </a:r>
            <a:r>
              <a:rPr lang="fr-FR" sz="1300" dirty="0">
                <a:solidFill>
                  <a:schemeClr val="tx1"/>
                </a:solidFill>
              </a:rPr>
              <a:t>Il est accompagné par son professeur principal</a:t>
            </a:r>
          </a:p>
          <a:p>
            <a:pPr lvl="0" algn="just" defTabSz="457200">
              <a:spcBef>
                <a:spcPts val="600"/>
              </a:spcBef>
              <a:spcAft>
                <a:spcPts val="600"/>
              </a:spcAft>
              <a:buClr>
                <a:srgbClr val="FF0000"/>
              </a:buClr>
              <a:buSzPct val="100000"/>
              <a:defRPr/>
            </a:pPr>
            <a:r>
              <a:rPr lang="fr-FR" sz="1300" b="1" dirty="0" smtClean="0">
                <a:solidFill>
                  <a:schemeClr val="tx1"/>
                </a:solidFill>
              </a:rPr>
              <a:t>&gt; </a:t>
            </a:r>
            <a:r>
              <a:rPr lang="fr-FR" sz="1300" b="1" dirty="0" smtClean="0"/>
              <a:t>Des </a:t>
            </a:r>
            <a:r>
              <a:rPr lang="fr-FR" sz="1300" b="1" dirty="0"/>
              <a:t>vœux </a:t>
            </a:r>
            <a:r>
              <a:rPr lang="fr-FR" sz="1300" b="1" dirty="0" smtClean="0"/>
              <a:t>qui n’ont pas besoin d’être classés </a:t>
            </a:r>
            <a:r>
              <a:rPr lang="fr-FR" sz="1300" dirty="0">
                <a:solidFill>
                  <a:schemeClr val="tx1"/>
                </a:solidFill>
              </a:rPr>
              <a:t>: aucune </a:t>
            </a:r>
            <a:r>
              <a:rPr lang="fr-FR" sz="1300" dirty="0" smtClean="0">
                <a:solidFill>
                  <a:schemeClr val="tx1"/>
                </a:solidFill>
              </a:rPr>
              <a:t>hiérarchisation pour </a:t>
            </a:r>
            <a:r>
              <a:rPr lang="fr-FR" sz="1300" dirty="0">
                <a:solidFill>
                  <a:schemeClr val="tx1"/>
                </a:solidFill>
              </a:rPr>
              <a:t>éviter toute </a:t>
            </a:r>
            <a:r>
              <a:rPr lang="fr-FR" sz="1300" dirty="0" smtClean="0">
                <a:solidFill>
                  <a:schemeClr val="tx1"/>
                </a:solidFill>
              </a:rPr>
              <a:t>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smtClean="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smtClean="0">
                <a:solidFill>
                  <a:schemeClr val="tx1"/>
                </a:solidFill>
              </a:rPr>
              <a:t>&gt; </a:t>
            </a:r>
            <a:r>
              <a:rPr lang="fr-FR" sz="1400" b="1" dirty="0"/>
              <a:t>Des vœux qui ne sont connus que de vous </a:t>
            </a:r>
            <a:r>
              <a:rPr lang="fr-FR" sz="1400" dirty="0" smtClean="0">
                <a:solidFill>
                  <a:schemeClr val="tx1"/>
                </a:solidFill>
              </a:rPr>
              <a:t>: la formation ne connait que le vœu qui la concerne </a:t>
            </a:r>
            <a:endParaRPr lang="fr-FR" sz="1400" dirty="0">
              <a:solidFill>
                <a:schemeClr val="tx1"/>
              </a:solidFill>
            </a:endParaRP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
        <p:nvSpPr>
          <p:cNvPr id="7" name="Rectangle à coins arrondis 6"/>
          <p:cNvSpPr/>
          <p:nvPr/>
        </p:nvSpPr>
        <p:spPr>
          <a:xfrm>
            <a:off x="5771322" y="76969"/>
            <a:ext cx="311426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Entre le </a:t>
            </a:r>
            <a:r>
              <a:rPr lang="fr-FR" sz="1400" b="1" kern="0" dirty="0" smtClean="0">
                <a:solidFill>
                  <a:srgbClr val="000091"/>
                </a:solidFill>
                <a:latin typeface="Arial"/>
              </a:rPr>
              <a:t>17 janvier </a:t>
            </a:r>
            <a:endParaRPr lang="fr-FR" sz="1400" b="1" kern="0" dirty="0">
              <a:solidFill>
                <a:srgbClr val="000091"/>
              </a:solidFill>
              <a:latin typeface="Arial"/>
            </a:endParaRPr>
          </a:p>
          <a:p>
            <a:pPr algn="ctr"/>
            <a:r>
              <a:rPr lang="fr-FR" sz="1400" b="1" kern="0" dirty="0">
                <a:solidFill>
                  <a:srgbClr val="000091"/>
                </a:solidFill>
                <a:latin typeface="Arial"/>
              </a:rPr>
              <a:t>et le </a:t>
            </a:r>
            <a:r>
              <a:rPr lang="fr-FR" sz="1400" b="1" kern="0" dirty="0" smtClean="0">
                <a:solidFill>
                  <a:srgbClr val="000091"/>
                </a:solidFill>
                <a:latin typeface="Arial"/>
              </a:rPr>
              <a:t>14 </a:t>
            </a:r>
            <a:r>
              <a:rPr lang="fr-FR" sz="1400" b="1" kern="0" dirty="0">
                <a:solidFill>
                  <a:srgbClr val="000091"/>
                </a:solidFill>
                <a:latin typeface="Arial"/>
              </a:rPr>
              <a:t>mars </a:t>
            </a:r>
            <a:r>
              <a:rPr lang="fr-FR" sz="1400" b="1" kern="0" dirty="0" smtClean="0">
                <a:solidFill>
                  <a:srgbClr val="000091"/>
                </a:solidFill>
                <a:latin typeface="Arial"/>
              </a:rPr>
              <a:t>2024 </a:t>
            </a:r>
            <a:r>
              <a:rPr lang="fr-FR" sz="1400" b="1" kern="0" dirty="0">
                <a:solidFill>
                  <a:srgbClr val="000091"/>
                </a:solidFill>
                <a:latin typeface="Arial"/>
              </a:rPr>
              <a:t>inclus</a:t>
            </a:r>
          </a:p>
        </p:txBody>
      </p:sp>
      <p:sp>
        <p:nvSpPr>
          <p:cNvPr id="4" name="Rectangle à coins arrondis 3"/>
          <p:cNvSpPr/>
          <p:nvPr/>
        </p:nvSpPr>
        <p:spPr>
          <a:xfrm>
            <a:off x="343845" y="3999954"/>
            <a:ext cx="8349604" cy="578672"/>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600" b="1" dirty="0">
                <a:solidFill>
                  <a:schemeClr val="bg1"/>
                </a:solidFill>
              </a:rPr>
              <a:t>Conseil :</a:t>
            </a:r>
            <a:r>
              <a:rPr lang="fr-FR" sz="1600" b="1" kern="0" dirty="0">
                <a:solidFill>
                  <a:schemeClr val="bg1"/>
                </a:solidFill>
              </a:rPr>
              <a:t> diversifiez vos vœux et </a:t>
            </a:r>
            <a:r>
              <a:rPr lang="fr-FR" sz="1600" b="1" u="sng" kern="0" dirty="0">
                <a:solidFill>
                  <a:schemeClr val="bg1"/>
                </a:solidFill>
              </a:rPr>
              <a:t>évitez impérativement </a:t>
            </a:r>
            <a:r>
              <a:rPr lang="fr-FR" sz="1600" b="1" kern="0" dirty="0">
                <a:solidFill>
                  <a:schemeClr val="bg1"/>
                </a:solidFill>
              </a:rPr>
              <a:t>de n’en formuler qu’un seul</a:t>
            </a:r>
            <a:r>
              <a:rPr lang="fr-FR" sz="1600" kern="0" dirty="0">
                <a:solidFill>
                  <a:schemeClr val="bg1"/>
                </a:solidFill>
              </a:rPr>
              <a:t> (en </a:t>
            </a:r>
            <a:r>
              <a:rPr lang="fr-FR" sz="1600" kern="0" dirty="0" smtClean="0">
                <a:solidFill>
                  <a:schemeClr val="bg1"/>
                </a:solidFill>
              </a:rPr>
              <a:t>2023, </a:t>
            </a:r>
            <a:r>
              <a:rPr lang="fr-FR" sz="1600" kern="0" dirty="0">
                <a:solidFill>
                  <a:schemeClr val="bg1"/>
                </a:solidFill>
              </a:rPr>
              <a:t>les candidats ont confirmé </a:t>
            </a:r>
            <a:r>
              <a:rPr lang="fr-FR" sz="1600" kern="0" dirty="0" smtClean="0">
                <a:solidFill>
                  <a:schemeClr val="bg1"/>
                </a:solidFill>
              </a:rPr>
              <a:t>13 vœux </a:t>
            </a:r>
            <a:r>
              <a:rPr lang="fr-FR" sz="1600" kern="0" dirty="0">
                <a:solidFill>
                  <a:schemeClr val="bg1"/>
                </a:solidFill>
              </a:rPr>
              <a:t>en moyenne).</a:t>
            </a:r>
            <a:endParaRPr lang="fr-FR" sz="1600" dirty="0">
              <a:solidFill>
                <a:schemeClr val="bg1"/>
              </a:solidFill>
            </a:endParaRPr>
          </a:p>
        </p:txBody>
      </p:sp>
    </p:spTree>
    <p:extLst>
      <p:ext uri="{BB962C8B-B14F-4D97-AF65-F5344CB8AC3E}">
        <p14:creationId xmlns:p14="http://schemas.microsoft.com/office/powerpoint/2010/main" val="24835355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251522" y="1431720"/>
            <a:ext cx="8406337" cy="3435886"/>
          </a:xfrm>
        </p:spPr>
        <p:txBody>
          <a:bodyPr/>
          <a:lstStyle/>
          <a:p>
            <a:pPr marL="0" lvl="1" indent="0" algn="just"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chemeClr val="bg1"/>
                </a:solidFill>
                <a:highlight>
                  <a:srgbClr val="0000FF"/>
                </a:highlight>
              </a:rPr>
              <a:t>Un vœu multiple est un regroupement de plusieurs formations </a:t>
            </a:r>
            <a:r>
              <a:rPr lang="fr-FR" sz="1600" b="1" dirty="0" smtClean="0">
                <a:solidFill>
                  <a:schemeClr val="bg1"/>
                </a:solidFill>
                <a:highlight>
                  <a:srgbClr val="0000FF"/>
                </a:highlight>
              </a:rPr>
              <a:t>similaires</a:t>
            </a:r>
            <a:r>
              <a:rPr lang="fr-FR" sz="1600" dirty="0" smtClean="0">
                <a:solidFill>
                  <a:schemeClr val="tx1"/>
                </a:solidFill>
              </a:rPr>
              <a:t> (</a:t>
            </a:r>
            <a:r>
              <a:rPr lang="fr-FR" sz="1600" i="1" dirty="0" smtClean="0">
                <a:solidFill>
                  <a:schemeClr val="tx1"/>
                </a:solidFill>
              </a:rPr>
              <a:t>exemple</a:t>
            </a:r>
            <a:r>
              <a:rPr lang="fr-FR" sz="1600" i="1" dirty="0">
                <a:solidFill>
                  <a:schemeClr val="tx1"/>
                </a:solidFill>
              </a:rPr>
              <a:t>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2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chemeClr val="bg1"/>
                </a:solidFill>
                <a:highlight>
                  <a:srgbClr val="0000FF"/>
                </a:highlight>
              </a:rPr>
              <a:t>Un vœu multiple compte pour un </a:t>
            </a:r>
            <a:r>
              <a:rPr lang="fr-FR" sz="1600" b="1" dirty="0" smtClean="0">
                <a:solidFill>
                  <a:schemeClr val="bg1"/>
                </a:solidFill>
                <a:highlight>
                  <a:srgbClr val="0000FF"/>
                </a:highlight>
              </a:rPr>
              <a:t>vœu</a:t>
            </a:r>
            <a:r>
              <a:rPr lang="fr-FR" sz="1600" dirty="0" smtClean="0">
                <a:solidFill>
                  <a:schemeClr val="tx1"/>
                </a:solidFill>
              </a:rPr>
              <a:t> parmi </a:t>
            </a:r>
            <a:r>
              <a:rPr lang="fr-FR" sz="1600" dirty="0">
                <a:solidFill>
                  <a:schemeClr val="tx1"/>
                </a:solidFill>
              </a:rPr>
              <a:t>les 10 vœux possibles.</a:t>
            </a:r>
          </a:p>
          <a:p>
            <a:pPr marL="0" lvl="1" indent="0" algn="just" defTabSz="457200">
              <a:spcBef>
                <a:spcPts val="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600" b="1" dirty="0" smtClean="0">
                <a:solidFill>
                  <a:srgbClr val="EC130E"/>
                </a:solidFill>
              </a:rPr>
              <a:t>&gt; </a:t>
            </a:r>
            <a:r>
              <a:rPr lang="fr-FR" sz="1600" b="1" dirty="0">
                <a:solidFill>
                  <a:schemeClr val="bg1"/>
                </a:solidFill>
                <a:highlight>
                  <a:srgbClr val="0000FF"/>
                </a:highlight>
              </a:rPr>
              <a:t>Chaque vœu multiple est composé de sous-vœux qui correspondent chacun à un établissement différent</a:t>
            </a:r>
            <a:r>
              <a:rPr lang="fr-FR" sz="1600" b="1" dirty="0" smtClean="0">
                <a:solidFill>
                  <a:schemeClr val="bg1"/>
                </a:solidFill>
                <a:highlight>
                  <a:srgbClr val="0000FF"/>
                </a:highlight>
              </a:rPr>
              <a:t>.</a:t>
            </a:r>
            <a:r>
              <a:rPr lang="fr-FR" sz="1600" dirty="0" smtClean="0">
                <a:solidFill>
                  <a:schemeClr val="tx1"/>
                </a:solidFill>
              </a:rPr>
              <a:t> Vous </a:t>
            </a:r>
            <a:r>
              <a:rPr lang="fr-FR" sz="1600" dirty="0">
                <a:solidFill>
                  <a:schemeClr val="tx1"/>
                </a:solidFill>
              </a:rPr>
              <a:t>pouvez choisir un ou plusieurs établissements, sans avoir besoin de les classer. </a:t>
            </a:r>
            <a:endParaRPr lang="fr-FR" sz="1600" dirty="0" smtClean="0">
              <a:solidFill>
                <a:schemeClr val="tx1"/>
              </a:solidFill>
            </a:endParaRPr>
          </a:p>
          <a:p>
            <a:pPr marL="0" lvl="1" indent="0" algn="just"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smtClean="0">
                <a:solidFill>
                  <a:schemeClr val="bg1"/>
                </a:solidFill>
                <a:highlight>
                  <a:srgbClr val="0000FF"/>
                </a:highlight>
              </a:rPr>
              <a:t>Sauf exception, il n’y a pas de vœu </a:t>
            </a:r>
            <a:r>
              <a:rPr lang="fr-FR" sz="1600" b="1" dirty="0">
                <a:solidFill>
                  <a:schemeClr val="bg1"/>
                </a:solidFill>
                <a:highlight>
                  <a:srgbClr val="0000FF"/>
                </a:highlight>
              </a:rPr>
              <a:t>multiple </a:t>
            </a:r>
            <a:r>
              <a:rPr lang="fr-FR" sz="1600" b="1" dirty="0" smtClean="0">
                <a:solidFill>
                  <a:schemeClr val="bg1"/>
                </a:solidFill>
                <a:highlight>
                  <a:srgbClr val="0000FF"/>
                </a:highlight>
              </a:rPr>
              <a:t>pour les </a:t>
            </a:r>
            <a:r>
              <a:rPr lang="fr-FR" sz="1600" b="1" dirty="0">
                <a:solidFill>
                  <a:schemeClr val="bg1"/>
                </a:solidFill>
                <a:highlight>
                  <a:srgbClr val="0000FF"/>
                </a:highlight>
              </a:rPr>
              <a:t>l</a:t>
            </a:r>
            <a:r>
              <a:rPr lang="fr-FR" sz="1600" b="1" dirty="0" smtClean="0">
                <a:solidFill>
                  <a:schemeClr val="bg1"/>
                </a:solidFill>
                <a:highlight>
                  <a:srgbClr val="0000FF"/>
                </a:highlight>
              </a:rPr>
              <a:t>icences </a:t>
            </a:r>
            <a:endParaRPr lang="fr-FR" sz="16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8" name="Rectangle à coins arrondis 7"/>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342336" y="4081695"/>
            <a:ext cx="8335921" cy="846483"/>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A noter</a:t>
            </a:r>
            <a:r>
              <a:rPr lang="fr-FR" sz="1600" b="1" dirty="0">
                <a:solidFill>
                  <a:schemeClr val="bg1"/>
                </a:solidFill>
              </a:rPr>
              <a:t> </a:t>
            </a:r>
            <a:r>
              <a:rPr lang="fr-FR" sz="1400" kern="0" dirty="0">
                <a:solidFill>
                  <a:schemeClr val="bg1"/>
                </a:solidFill>
              </a:rPr>
              <a:t>: </a:t>
            </a:r>
            <a:r>
              <a:rPr lang="fr-FR" sz="1600" kern="0" dirty="0">
                <a:solidFill>
                  <a:schemeClr val="bg1"/>
                </a:solidFill>
              </a:rPr>
              <a:t>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251520" y="1285131"/>
            <a:ext cx="8424000" cy="3507894"/>
          </a:xfrm>
        </p:spPr>
        <p:txBody>
          <a:bodyPr/>
          <a:lstStyle/>
          <a:p>
            <a:r>
              <a:rPr lang="fr-FR" sz="1800" b="1" dirty="0" smtClean="0"/>
              <a:t>Les </a:t>
            </a:r>
            <a:r>
              <a:rPr lang="fr-FR" sz="1800" b="1" dirty="0"/>
              <a:t>formations dont </a:t>
            </a:r>
            <a:r>
              <a:rPr lang="fr-FR" sz="1800" b="1" u="sng" dirty="0"/>
              <a:t>le nombre de sous-vœux </a:t>
            </a:r>
            <a:r>
              <a:rPr lang="fr-FR" sz="1700" b="1" u="sng" dirty="0"/>
              <a:t>est limité à 10 par vœu multiple dans la limite de 20 sous-vœux au total</a:t>
            </a:r>
            <a:r>
              <a:rPr lang="fr-FR" sz="1800" b="1" dirty="0"/>
              <a:t> : </a:t>
            </a:r>
            <a:endParaRPr lang="fr-FR" sz="800" b="1" dirty="0"/>
          </a:p>
          <a:p>
            <a:pPr>
              <a:lnSpc>
                <a:spcPct val="150000"/>
              </a:lnSpc>
            </a:pPr>
            <a:r>
              <a:rPr lang="fr-FR" sz="1600" b="1" dirty="0" smtClean="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BTS et les </a:t>
            </a:r>
            <a:r>
              <a:rPr lang="fr-FR" sz="1600" b="1" dirty="0" smtClean="0">
                <a:solidFill>
                  <a:schemeClr val="bg1"/>
                </a:solidFill>
                <a:highlight>
                  <a:srgbClr val="0000FF"/>
                </a:highlight>
              </a:rPr>
              <a:t>BUT</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spécialité à l’échelle nationale </a:t>
            </a:r>
            <a:endParaRPr lang="fr-FR" sz="1600" b="1" dirty="0" smtClean="0">
              <a:solidFill>
                <a:schemeClr val="tx1"/>
              </a:solidFill>
            </a:endParaRP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DN </a:t>
            </a:r>
            <a:r>
              <a:rPr lang="fr-FR" sz="1600" b="1" dirty="0" smtClean="0">
                <a:solidFill>
                  <a:schemeClr val="bg1"/>
                </a:solidFill>
                <a:highlight>
                  <a:srgbClr val="0000FF"/>
                </a:highlight>
              </a:rPr>
              <a:t>MADE</a:t>
            </a:r>
            <a:r>
              <a:rPr lang="fr-FR" sz="1600" dirty="0" smtClean="0">
                <a:solidFill>
                  <a:schemeClr val="tx1"/>
                </a:solidFill>
              </a:rPr>
              <a:t> regroupés </a:t>
            </a:r>
            <a:r>
              <a:rPr lang="fr-FR" sz="1600" dirty="0">
                <a:solidFill>
                  <a:schemeClr val="tx1"/>
                </a:solidFill>
              </a:rPr>
              <a:t>par </a:t>
            </a:r>
            <a:r>
              <a:rPr lang="fr-FR" sz="1600" b="1" dirty="0">
                <a:solidFill>
                  <a:schemeClr val="tx1"/>
                </a:solidFill>
              </a:rPr>
              <a:t>mention à 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DCG</a:t>
            </a:r>
            <a:r>
              <a:rPr lang="fr-FR" sz="1600" dirty="0" smtClean="0">
                <a:solidFill>
                  <a:schemeClr val="tx1"/>
                </a:solidFill>
              </a:rPr>
              <a:t> (diplôme </a:t>
            </a:r>
            <a:r>
              <a:rPr lang="fr-FR" sz="1600" dirty="0">
                <a:solidFill>
                  <a:schemeClr val="tx1"/>
                </a:solidFill>
              </a:rPr>
              <a:t>de comptabilité et de gestion) regroupés à </a:t>
            </a:r>
            <a:r>
              <a:rPr lang="fr-FR" sz="1600" b="1" dirty="0">
                <a:solidFill>
                  <a:schemeClr val="tx1"/>
                </a:solidFill>
              </a:rPr>
              <a:t>l’échelle nationale </a:t>
            </a:r>
          </a:p>
          <a:p>
            <a:pPr>
              <a:lnSpc>
                <a:spcPct val="150000"/>
              </a:lnSpc>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classes prépas</a:t>
            </a:r>
            <a:r>
              <a:rPr lang="fr-FR" sz="1600" b="1" dirty="0"/>
              <a:t> </a:t>
            </a:r>
            <a:r>
              <a:rPr lang="fr-FR" sz="1600" dirty="0">
                <a:solidFill>
                  <a:schemeClr val="tx1"/>
                </a:solidFill>
              </a:rPr>
              <a:t>regroupées </a:t>
            </a:r>
            <a:r>
              <a:rPr lang="fr-FR" sz="1600" b="1" dirty="0">
                <a:solidFill>
                  <a:schemeClr val="tx1"/>
                </a:solidFill>
              </a:rPr>
              <a:t>par voie à l’échelle </a:t>
            </a:r>
            <a:r>
              <a:rPr lang="fr-FR" sz="1600" b="1" dirty="0" smtClean="0">
                <a:solidFill>
                  <a:schemeClr val="tx1"/>
                </a:solidFill>
              </a:rPr>
              <a:t>nationale (</a:t>
            </a:r>
            <a:r>
              <a:rPr lang="fr-FR" sz="1600" b="1" u="sng" dirty="0" smtClean="0">
                <a:solidFill>
                  <a:schemeClr val="tx1"/>
                </a:solidFill>
                <a:effectLst>
                  <a:outerShdw blurRad="38100" dist="38100" dir="2700000" algn="tl">
                    <a:srgbClr val="000000">
                      <a:alpha val="43137"/>
                    </a:srgbClr>
                  </a:outerShdw>
                </a:effectLst>
              </a:rPr>
              <a:t>spécificité de l’internat</a:t>
            </a:r>
            <a:r>
              <a:rPr lang="fr-FR" sz="1600" b="1" dirty="0" smtClean="0">
                <a:solidFill>
                  <a:schemeClr val="tx1"/>
                </a:solidFill>
              </a:rPr>
              <a:t>)</a:t>
            </a:r>
          </a:p>
          <a:p>
            <a:pPr>
              <a:spcAft>
                <a:spcPts val="0"/>
              </a:spcAft>
            </a:pPr>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EFTS</a:t>
            </a:r>
            <a:r>
              <a:rPr lang="fr-FR" sz="1600" b="1" dirty="0"/>
              <a:t> </a:t>
            </a:r>
            <a:r>
              <a:rPr lang="fr-FR" sz="1600" dirty="0">
                <a:solidFill>
                  <a:schemeClr val="tx1"/>
                </a:solidFill>
              </a:rPr>
              <a:t>(</a:t>
            </a:r>
            <a:r>
              <a:rPr lang="fr-FR" sz="1600" dirty="0" err="1" smtClean="0">
                <a:solidFill>
                  <a:schemeClr val="tx1"/>
                </a:solidFill>
              </a:rPr>
              <a:t>Etabl</a:t>
            </a:r>
            <a:r>
              <a:rPr lang="fr-FR" sz="1600" dirty="0" smtClean="0">
                <a:solidFill>
                  <a:schemeClr val="tx1"/>
                </a:solidFill>
              </a:rPr>
              <a:t>. de </a:t>
            </a:r>
            <a:r>
              <a:rPr lang="fr-FR" sz="1600" dirty="0">
                <a:solidFill>
                  <a:schemeClr val="tx1"/>
                </a:solidFill>
              </a:rPr>
              <a:t>Formation en Travail Social) regroupés par </a:t>
            </a:r>
            <a:r>
              <a:rPr lang="fr-FR" sz="1600" b="1" dirty="0">
                <a:solidFill>
                  <a:schemeClr val="tx1"/>
                </a:solidFill>
              </a:rPr>
              <a:t>diplôme </a:t>
            </a:r>
            <a:r>
              <a:rPr lang="fr-FR" sz="1600" b="1" dirty="0" smtClean="0">
                <a:solidFill>
                  <a:schemeClr val="tx1"/>
                </a:solidFill>
              </a:rPr>
              <a:t>d’État </a:t>
            </a:r>
            <a:r>
              <a:rPr lang="fr-FR" sz="1600" b="1" dirty="0">
                <a:solidFill>
                  <a:schemeClr val="tx1"/>
                </a:solidFill>
              </a:rPr>
              <a:t>à l’échelle nationale </a:t>
            </a:r>
          </a:p>
          <a:p>
            <a:pPr>
              <a:spcAft>
                <a:spcPts val="0"/>
              </a:spcAft>
            </a:pPr>
            <a:r>
              <a:rPr lang="fr-FR" sz="1600" b="1" dirty="0" smtClean="0">
                <a:solidFill>
                  <a:srgbClr val="EC130E"/>
                </a:solidFill>
              </a:rPr>
              <a:t>&gt; </a:t>
            </a:r>
            <a:r>
              <a:rPr lang="fr-FR" sz="1600" b="1" dirty="0" smtClean="0">
                <a:solidFill>
                  <a:schemeClr val="bg1"/>
                </a:solidFill>
                <a:highlight>
                  <a:srgbClr val="0000FF"/>
                </a:highlight>
              </a:rPr>
              <a:t>Les DNA</a:t>
            </a:r>
            <a:r>
              <a:rPr lang="fr-FR" sz="1600" dirty="0" smtClean="0">
                <a:solidFill>
                  <a:schemeClr val="tx1"/>
                </a:solidFill>
              </a:rPr>
              <a:t>  (diplôme national d’art) </a:t>
            </a:r>
            <a:r>
              <a:rPr lang="fr-FR" sz="1600" dirty="0">
                <a:solidFill>
                  <a:schemeClr val="tx1"/>
                </a:solidFill>
              </a:rPr>
              <a:t>proposés par les écoles d’art du ministère de la culture regroupés par </a:t>
            </a:r>
            <a:r>
              <a:rPr lang="fr-FR" sz="1600" b="1" dirty="0">
                <a:solidFill>
                  <a:schemeClr val="tx1"/>
                </a:solidFill>
              </a:rPr>
              <a:t>mention à l’échelle nationale </a:t>
            </a:r>
          </a:p>
          <a:p>
            <a:pPr>
              <a:spcAft>
                <a:spcPts val="0"/>
              </a:spcAft>
            </a:pPr>
            <a:endParaRPr lang="fr-FR" sz="1600" dirty="0" smtClean="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Tree>
    <p:extLst>
      <p:ext uri="{BB962C8B-B14F-4D97-AF65-F5344CB8AC3E}">
        <p14:creationId xmlns:p14="http://schemas.microsoft.com/office/powerpoint/2010/main" val="17029989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800" b="1" dirty="0">
                <a:latin typeface="Arial"/>
                <a:cs typeface="Arial"/>
              </a:rPr>
              <a:t>Les formations dont </a:t>
            </a:r>
            <a:r>
              <a:rPr lang="fr-FR" sz="1800" b="1" u="sng" dirty="0">
                <a:latin typeface="Arial"/>
                <a:cs typeface="Arial"/>
              </a:rPr>
              <a:t>le nombre de sous-vœux n’est pas limité</a:t>
            </a:r>
            <a:r>
              <a:rPr lang="fr-FR" sz="1800" b="1" dirty="0">
                <a:latin typeface="Arial"/>
                <a:cs typeface="Arial"/>
              </a:rPr>
              <a:t> : </a:t>
            </a:r>
            <a:endParaRPr lang="fr-FR" sz="1800" b="1" dirty="0" smtClean="0">
              <a:latin typeface="Arial"/>
              <a:cs typeface="Arial"/>
            </a:endParaRPr>
          </a:p>
          <a:p>
            <a:endParaRPr lang="fr-FR" sz="500" b="1" u="sng" dirty="0">
              <a:latin typeface="Arial" panose="020B0604020202020204" pitchFamily="34" charset="0"/>
              <a:cs typeface="Arial" panose="020B0604020202020204" pitchFamily="34" charset="0"/>
            </a:endParaRP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IFSI</a:t>
            </a:r>
            <a:r>
              <a:rPr lang="fr-FR" sz="1600" b="1" dirty="0"/>
              <a:t> </a:t>
            </a:r>
            <a:r>
              <a:rPr lang="fr-FR" sz="1600" dirty="0">
                <a:solidFill>
                  <a:schemeClr val="tx1"/>
                </a:solidFill>
              </a:rPr>
              <a:t>(Instituts de Formation en Soins Infirmiers) et</a:t>
            </a:r>
            <a:r>
              <a:rPr lang="fr-FR" sz="1600" dirty="0"/>
              <a:t> </a:t>
            </a:r>
            <a:r>
              <a:rPr lang="fr-FR" sz="1600" b="1" dirty="0">
                <a:solidFill>
                  <a:schemeClr val="bg1"/>
                </a:solidFill>
                <a:highlight>
                  <a:srgbClr val="0000FF"/>
                </a:highlight>
              </a:rPr>
              <a:t>les instituts d'orthophonie, orthoptie et audioprothèse</a:t>
            </a:r>
            <a:r>
              <a:rPr lang="fr-FR" sz="1600" b="1" dirty="0"/>
              <a:t> </a:t>
            </a:r>
            <a:r>
              <a:rPr lang="fr-FR" sz="1600" dirty="0">
                <a:solidFill>
                  <a:schemeClr val="tx1"/>
                </a:solidFill>
              </a:rPr>
              <a:t>regroupés à </a:t>
            </a:r>
            <a:r>
              <a:rPr lang="fr-FR" sz="1600" b="1" dirty="0">
                <a:solidFill>
                  <a:schemeClr val="tx1"/>
                </a:solidFill>
              </a:rPr>
              <a:t>l’échelle territoriale</a:t>
            </a:r>
            <a:r>
              <a:rPr lang="fr-FR" sz="1600" dirty="0">
                <a:solidFill>
                  <a:schemeClr val="tx1"/>
                </a:solidFill>
              </a:rPr>
              <a:t>. </a:t>
            </a:r>
            <a:endParaRPr lang="fr-FR" sz="1600" dirty="0" smtClean="0">
              <a:solidFill>
                <a:schemeClr val="tx1"/>
              </a:solidFill>
            </a:endParaRPr>
          </a:p>
          <a:p>
            <a:pPr marL="179388" lvl="0" algn="just"/>
            <a:r>
              <a:rPr lang="fr-FR" sz="1600" b="1" i="1" dirty="0" smtClean="0">
                <a:solidFill>
                  <a:schemeClr val="tx1"/>
                </a:solidFill>
              </a:rPr>
              <a:t>Rappel</a:t>
            </a:r>
            <a:r>
              <a:rPr lang="fr-FR" sz="1600" i="1" dirty="0" smtClean="0">
                <a:solidFill>
                  <a:schemeClr val="tx1"/>
                </a:solidFill>
              </a:rPr>
              <a:t> </a:t>
            </a:r>
            <a:r>
              <a:rPr lang="fr-FR" sz="1600" b="1" i="1" dirty="0">
                <a:solidFill>
                  <a:schemeClr val="tx1"/>
                </a:solidFill>
              </a:rPr>
              <a:t>: limitation de 5 vœux multiples maximum par filière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écoles d'ingénieurs et de commerce/management</a:t>
            </a:r>
            <a:r>
              <a:rPr lang="fr-FR" sz="1600" b="1" dirty="0"/>
              <a:t> </a:t>
            </a:r>
            <a:r>
              <a:rPr lang="fr-FR" sz="1600" dirty="0">
                <a:solidFill>
                  <a:schemeClr val="tx1"/>
                </a:solidFill>
              </a:rPr>
              <a:t>regroupées </a:t>
            </a:r>
            <a:r>
              <a:rPr lang="fr-FR" sz="1600" b="1" dirty="0">
                <a:solidFill>
                  <a:schemeClr val="tx1"/>
                </a:solidFill>
              </a:rPr>
              <a:t>en réseau </a:t>
            </a:r>
            <a:r>
              <a:rPr lang="fr-FR" sz="1600" dirty="0">
                <a:solidFill>
                  <a:schemeClr val="tx1"/>
                </a:solidFill>
              </a:rPr>
              <a:t>et qui </a:t>
            </a:r>
            <a:r>
              <a:rPr lang="fr-FR" sz="1600" b="1" dirty="0">
                <a:solidFill>
                  <a:schemeClr val="tx1"/>
                </a:solidFill>
              </a:rPr>
              <a:t>recrutent sur concours commun </a:t>
            </a:r>
          </a:p>
          <a:p>
            <a:pPr lvl="0"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réseau des Sciences Po / IEP</a:t>
            </a:r>
            <a:r>
              <a:rPr lang="fr-FR" sz="1600" b="1" dirty="0"/>
              <a:t> </a:t>
            </a:r>
            <a:r>
              <a:rPr lang="fr-FR" sz="1600" dirty="0">
                <a:solidFill>
                  <a:schemeClr val="tx1"/>
                </a:solidFill>
              </a:rPr>
              <a:t>(Aix, Lille, Lyon, Rennes, Saint-Germain-en-Laye, Strasbourg et Toulouse) et </a:t>
            </a:r>
            <a:r>
              <a:rPr lang="fr-FR" sz="1600" b="1" dirty="0">
                <a:solidFill>
                  <a:schemeClr val="bg1"/>
                </a:solidFill>
                <a:highlight>
                  <a:srgbClr val="0000FF"/>
                </a:highlight>
              </a:rPr>
              <a:t>Sciences Po / IEP Paris</a:t>
            </a:r>
            <a:r>
              <a:rPr lang="fr-FR" sz="1600" b="1" dirty="0"/>
              <a:t> </a:t>
            </a:r>
          </a:p>
          <a:p>
            <a:pPr lvl="0" algn="just"/>
            <a:r>
              <a:rPr lang="fr-FR" sz="1600" b="1" dirty="0">
                <a:solidFill>
                  <a:srgbClr val="EC130E"/>
                </a:solidFill>
              </a:rPr>
              <a:t>&gt; </a:t>
            </a:r>
            <a:r>
              <a:rPr lang="fr-FR" sz="1600" b="1" dirty="0" smtClean="0">
                <a:solidFill>
                  <a:schemeClr val="bg1"/>
                </a:solidFill>
                <a:highlight>
                  <a:srgbClr val="0000FF"/>
                </a:highlight>
              </a:rPr>
              <a:t>Les </a:t>
            </a:r>
            <a:r>
              <a:rPr lang="fr-FR" sz="1600" b="1" dirty="0">
                <a:solidFill>
                  <a:schemeClr val="bg1"/>
                </a:solidFill>
                <a:highlight>
                  <a:srgbClr val="0000FF"/>
                </a:highlight>
              </a:rPr>
              <a:t>parcours spécifiques "accès santé" (PASS) en Ile-de-France</a:t>
            </a:r>
            <a:r>
              <a:rPr lang="fr-FR" sz="1600" b="1" dirty="0"/>
              <a:t> </a:t>
            </a:r>
            <a:r>
              <a:rPr lang="fr-FR" sz="1600" dirty="0">
                <a:solidFill>
                  <a:schemeClr val="tx1"/>
                </a:solidFill>
              </a:rPr>
              <a:t>regroupés à l’échelle régionale </a:t>
            </a:r>
          </a:p>
          <a:p>
            <a:pPr algn="just"/>
            <a:r>
              <a:rPr lang="fr-FR" sz="1600" b="1" dirty="0">
                <a:solidFill>
                  <a:srgbClr val="EC130E"/>
                </a:solidFill>
              </a:rPr>
              <a:t>&gt; </a:t>
            </a:r>
            <a:r>
              <a:rPr lang="fr-FR" sz="1600" b="1" dirty="0" smtClean="0">
                <a:solidFill>
                  <a:schemeClr val="bg1"/>
                </a:solidFill>
                <a:highlight>
                  <a:srgbClr val="0000FF"/>
                </a:highlight>
              </a:rPr>
              <a:t>Le </a:t>
            </a:r>
            <a:r>
              <a:rPr lang="fr-FR" sz="1600" b="1" dirty="0">
                <a:solidFill>
                  <a:schemeClr val="bg1"/>
                </a:solidFill>
                <a:highlight>
                  <a:srgbClr val="0000FF"/>
                </a:highlight>
              </a:rPr>
              <a:t>concours commun des écoles nationales vétérinaires</a:t>
            </a:r>
            <a:r>
              <a:rPr lang="fr-FR" sz="1600" b="1" dirty="0"/>
              <a:t> </a:t>
            </a:r>
            <a:r>
              <a:rPr lang="fr-FR" sz="1400" b="1" dirty="0"/>
              <a:t>   </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Tree>
    <p:extLst>
      <p:ext uri="{BB962C8B-B14F-4D97-AF65-F5344CB8AC3E}">
        <p14:creationId xmlns:p14="http://schemas.microsoft.com/office/powerpoint/2010/main" val="2007359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
        <p:nvSpPr>
          <p:cNvPr id="8" name="Espace réservé du contenu 7"/>
          <p:cNvSpPr>
            <a:spLocks noGrp="1"/>
          </p:cNvSpPr>
          <p:nvPr>
            <p:ph sz="quarter" idx="4294967295"/>
          </p:nvPr>
        </p:nvSpPr>
        <p:spPr>
          <a:xfrm>
            <a:off x="251520" y="1275606"/>
            <a:ext cx="8514816" cy="2646313"/>
          </a:xfrm>
        </p:spPr>
        <p:txBody>
          <a:bodyPr/>
          <a:lstStyle/>
          <a:p>
            <a:pPr>
              <a:spcAft>
                <a:spcPts val="0"/>
              </a:spcAft>
              <a:defRPr/>
            </a:pPr>
            <a:endParaRPr lang="fr-FR" sz="1600" b="1" dirty="0">
              <a:solidFill>
                <a:srgbClr val="F28E65"/>
              </a:solidFill>
            </a:endParaRPr>
          </a:p>
          <a:p>
            <a:pPr algn="just">
              <a:spcAft>
                <a:spcPts val="0"/>
              </a:spcAft>
              <a:defRPr/>
            </a:pPr>
            <a:r>
              <a:rPr lang="fr-FR" sz="1600" b="1" dirty="0"/>
              <a:t>Vous demandez un BTS « Métiers de la chimie » dans 7 établissements </a:t>
            </a:r>
            <a:r>
              <a:rPr lang="fr-FR" sz="1600" b="1" dirty="0" smtClean="0"/>
              <a:t>différents</a:t>
            </a:r>
            <a:endParaRPr lang="fr-FR" sz="800" b="1" dirty="0" smtClean="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a:t>
            </a:r>
            <a:r>
              <a:rPr lang="fr-FR" sz="1600" b="1" dirty="0" smtClean="0"/>
              <a:t>Paris Saclay propose 7 </a:t>
            </a:r>
            <a:r>
              <a:rPr lang="fr-FR" sz="1600" b="1" dirty="0"/>
              <a:t>instituts. Vous demandez </a:t>
            </a:r>
            <a:r>
              <a:rPr lang="fr-FR" sz="1600" b="1" dirty="0" smtClean="0"/>
              <a:t>4 instituts </a:t>
            </a:r>
            <a:r>
              <a:rPr lang="fr-FR" sz="1600" b="1" dirty="0"/>
              <a:t>au sein de ce </a:t>
            </a:r>
            <a:r>
              <a:rPr lang="fr-FR" sz="1600" b="1" dirty="0" smtClean="0"/>
              <a:t>regroupement :</a:t>
            </a:r>
            <a:endParaRPr lang="fr-FR" sz="1600" dirty="0" smtClean="0">
              <a:sym typeface="Wingdings" panose="05000000000000000000" pitchFamily="2" charset="2"/>
            </a:endParaRPr>
          </a:p>
          <a:p>
            <a:pPr algn="just">
              <a:spcAft>
                <a:spcPts val="0"/>
              </a:spcAft>
              <a:defRPr/>
            </a:pPr>
            <a:endParaRPr lang="fr-FR" sz="400" dirty="0" smtClean="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smtClean="0">
                <a:solidFill>
                  <a:schemeClr val="tx1"/>
                </a:solidFill>
                <a:sym typeface="Wingdings" panose="05000000000000000000" pitchFamily="2" charset="2"/>
              </a:rPr>
              <a:t>Dans </a:t>
            </a:r>
            <a:r>
              <a:rPr lang="fr-FR" sz="1600" dirty="0">
                <a:solidFill>
                  <a:schemeClr val="tx1"/>
                </a:solidFill>
                <a:sym typeface="Wingdings" panose="05000000000000000000" pitchFamily="2" charset="2"/>
              </a:rPr>
              <a:t>votre dossier, ces demandes comptent pour 1 vœu </a:t>
            </a:r>
            <a:r>
              <a:rPr lang="fr-FR" sz="1600" dirty="0" smtClean="0">
                <a:solidFill>
                  <a:schemeClr val="tx1"/>
                </a:solidFill>
                <a:sym typeface="Wingdings" panose="05000000000000000000" pitchFamily="2" charset="2"/>
              </a:rPr>
              <a:t>(</a:t>
            </a:r>
            <a:r>
              <a:rPr lang="fr-FR" sz="1600" dirty="0">
                <a:solidFill>
                  <a:schemeClr val="tx1"/>
                </a:solidFill>
                <a:sym typeface="Wingdings" panose="05000000000000000000" pitchFamily="2" charset="2"/>
              </a:rPr>
              <a:t>le regroupement d’IFSI) et </a:t>
            </a:r>
            <a:r>
              <a:rPr lang="fr-FR" sz="1600" dirty="0" smtClean="0">
                <a:solidFill>
                  <a:schemeClr val="tx1"/>
                </a:solidFill>
                <a:sym typeface="Wingdings" panose="05000000000000000000" pitchFamily="2" charset="2"/>
              </a:rPr>
              <a:t>4 </a:t>
            </a:r>
            <a:r>
              <a:rPr lang="fr-FR" sz="1600" dirty="0">
                <a:solidFill>
                  <a:schemeClr val="tx1"/>
                </a:solidFill>
                <a:sym typeface="Wingdings" panose="05000000000000000000" pitchFamily="2" charset="2"/>
              </a:rPr>
              <a:t>sous-vœux (les instituts), qui ne sont pas décomptés. </a:t>
            </a:r>
          </a:p>
          <a:p>
            <a:pPr defTabSz="457200">
              <a:spcAft>
                <a:spcPts val="0"/>
              </a:spcAft>
              <a:defRPr/>
            </a:pP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251520" y="3795393"/>
            <a:ext cx="8137106" cy="557316"/>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a:solidFill>
                  <a:schemeClr val="bg1"/>
                </a:solidFill>
              </a:rPr>
              <a:t>A noter </a:t>
            </a:r>
            <a:r>
              <a:rPr lang="fr-FR" sz="1600" kern="0">
                <a:solidFill>
                  <a:schemeClr val="bg1"/>
                </a:solidFill>
              </a:rPr>
              <a:t>: rassurez-vous, dans votre dossier Parcoursup, un compteur de vœux permet de suivre les vœux multiples et sous-vœux formulés.</a:t>
            </a:r>
            <a:endParaRPr lang="fr-FR" sz="1600" kern="0" dirty="0">
              <a:solidFill>
                <a:schemeClr val="bg1"/>
              </a:solidFill>
            </a:endParaRPr>
          </a:p>
        </p:txBody>
      </p:sp>
    </p:spTree>
    <p:extLst>
      <p:ext uri="{BB962C8B-B14F-4D97-AF65-F5344CB8AC3E}">
        <p14:creationId xmlns:p14="http://schemas.microsoft.com/office/powerpoint/2010/main" val="19430046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chemeClr val="bg1"/>
                </a:solidFill>
                <a:highlight>
                  <a:srgbClr val="0000FF"/>
                </a:highlight>
              </a:rPr>
              <a:t>Jusqu’à 10 vœux en apprentissage</a:t>
            </a:r>
            <a:r>
              <a:rPr lang="fr-FR" sz="1600" dirty="0">
                <a:solidFill>
                  <a:schemeClr val="tx1"/>
                </a:solidFill>
              </a:rPr>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chemeClr val="bg1"/>
                </a:solidFill>
                <a:highlight>
                  <a:srgbClr val="0000FF"/>
                </a:highlight>
              </a:rPr>
              <a:t>Pas de date limite pour formuler des vœux en apprentissage</a:t>
            </a:r>
            <a:r>
              <a:rPr lang="fr-FR" sz="1600" b="1" dirty="0"/>
              <a:t> </a:t>
            </a:r>
            <a:r>
              <a:rPr lang="fr-FR" sz="1600" dirty="0">
                <a:solidFill>
                  <a:schemeClr val="tx1"/>
                </a:solidFill>
              </a:rPr>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chemeClr val="bg1"/>
                </a:solidFill>
                <a:highlight>
                  <a:srgbClr val="0000FF"/>
                </a:highlight>
              </a:rPr>
              <a:t>Une rubrique spécifique dans votre dossier pour vos vœux en apprentissage</a:t>
            </a:r>
          </a:p>
          <a:p>
            <a:endParaRPr lang="fr-FR" sz="800" dirty="0"/>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
        <p:nvSpPr>
          <p:cNvPr id="4" name="Rectangle à coins arrondis 3"/>
          <p:cNvSpPr/>
          <p:nvPr/>
        </p:nvSpPr>
        <p:spPr>
          <a:xfrm>
            <a:off x="228283" y="3540266"/>
            <a:ext cx="8557758" cy="914400"/>
          </a:xfrm>
          <a:prstGeom prst="roundRect">
            <a:avLst/>
          </a:prstGeom>
          <a:solidFill>
            <a:srgbClr val="A558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a:solidFill>
                  <a:schemeClr val="bg1"/>
                </a:solidFill>
              </a:rPr>
              <a:t>Rappel</a:t>
            </a:r>
            <a:r>
              <a:rPr lang="fr-FR" sz="1600" b="1" kern="0" dirty="0">
                <a:solidFill>
                  <a:schemeClr val="bg1"/>
                </a:solidFill>
              </a:rPr>
              <a:t> </a:t>
            </a:r>
            <a:r>
              <a:rPr lang="fr-FR" sz="1600"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kern="0" dirty="0">
                <a:solidFill>
                  <a:schemeClr val="bg1"/>
                </a:solidFill>
              </a:rPr>
              <a:t>Retrouvez des conseils pour trouver un employeur sur </a:t>
            </a:r>
            <a:r>
              <a:rPr lang="fr-FR" sz="1600" kern="0" dirty="0" smtClean="0">
                <a:solidFill>
                  <a:schemeClr val="bg1"/>
                </a:solidFill>
              </a:rPr>
              <a:t>Parcoursup.gouv.fr  </a:t>
            </a:r>
            <a:endParaRPr lang="fr-FR" sz="1600" kern="0" dirty="0">
              <a:solidFill>
                <a:schemeClr val="bg1"/>
              </a:solidFill>
            </a:endParaRPr>
          </a:p>
        </p:txBody>
      </p:sp>
    </p:spTree>
    <p:extLst>
      <p:ext uri="{BB962C8B-B14F-4D97-AF65-F5344CB8AC3E}">
        <p14:creationId xmlns:p14="http://schemas.microsoft.com/office/powerpoint/2010/main" val="32246294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29/01/2024</a:t>
            </a:fld>
            <a:endParaRPr lang="fr-FR" cap="all" dirty="0"/>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pPr/>
              <a:t>2</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5612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Focus sur le secteur géographique (1/2) </a:t>
            </a:r>
          </a:p>
        </p:txBody>
      </p:sp>
      <p:sp>
        <p:nvSpPr>
          <p:cNvPr id="3" name="Espace réservé du contenu 2"/>
          <p:cNvSpPr>
            <a:spLocks noGrp="1"/>
          </p:cNvSpPr>
          <p:nvPr>
            <p:ph sz="quarter" idx="4294967295"/>
          </p:nvPr>
        </p:nvSpPr>
        <p:spPr>
          <a:xfrm>
            <a:off x="157655" y="1419622"/>
            <a:ext cx="6274676" cy="3583302"/>
          </a:xfrm>
        </p:spPr>
        <p:txBody>
          <a:bodyPr/>
          <a:lstStyle/>
          <a:p>
            <a:pPr marL="0" lvl="1" indent="0">
              <a:buSzPct val="100000"/>
              <a:buNone/>
            </a:pPr>
            <a:r>
              <a:rPr lang="fr-FR" sz="1800" b="1" dirty="0">
                <a:solidFill>
                  <a:schemeClr val="bg1"/>
                </a:solidFill>
                <a:highlight>
                  <a:srgbClr val="0000FF"/>
                </a:highlight>
              </a:rPr>
              <a:t>Pour les formations sélectives</a:t>
            </a:r>
            <a:r>
              <a:rPr lang="fr-FR" sz="1700" b="1" dirty="0"/>
              <a:t> (BTS, BUT, IFSI, écoles…)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600" b="1" u="sng" dirty="0">
                <a:solidFill>
                  <a:schemeClr val="tx1"/>
                </a:solidFill>
              </a:rPr>
              <a:t>Il n’y a pas de secteur </a:t>
            </a:r>
            <a:r>
              <a:rPr lang="fr-FR" sz="1600" b="1" u="sng" dirty="0" smtClean="0">
                <a:solidFill>
                  <a:schemeClr val="tx1"/>
                </a:solidFill>
              </a:rPr>
              <a:t>géographique.</a:t>
            </a:r>
            <a:r>
              <a:rPr lang="fr-FR" sz="1600" b="1" dirty="0" smtClean="0">
                <a:solidFill>
                  <a:schemeClr val="tx1"/>
                </a:solidFill>
              </a:rPr>
              <a:t>  </a:t>
            </a:r>
            <a:r>
              <a:rPr lang="fr-FR" sz="1600" dirty="0" smtClean="0">
                <a:solidFill>
                  <a:schemeClr val="tx1"/>
                </a:solidFill>
              </a:rPr>
              <a:t>Les </a:t>
            </a:r>
            <a:r>
              <a:rPr lang="fr-FR" sz="1600" dirty="0">
                <a:solidFill>
                  <a:schemeClr val="tx1"/>
                </a:solidFill>
              </a:rPr>
              <a:t>lycéens peuvent faire des vœux pour les formations qui les intéressent où qu’elles soient, dans leur académie ou en dehors</a:t>
            </a:r>
            <a:r>
              <a:rPr lang="fr-FR" sz="1600" dirty="0" smtClean="0">
                <a:solidFill>
                  <a:schemeClr val="tx1"/>
                </a:solidFill>
              </a:rPr>
              <a:t>.</a:t>
            </a:r>
            <a:r>
              <a:rPr lang="fr-FR" sz="1600" b="1" u="sng" dirty="0" smtClean="0">
                <a:solidFill>
                  <a:schemeClr val="tx1"/>
                </a:solidFill>
              </a:rPr>
              <a:t> </a:t>
            </a:r>
            <a:endParaRPr lang="fr-FR" sz="1700" b="1" dirty="0" smtClean="0">
              <a:solidFill>
                <a:srgbClr val="F28E65"/>
              </a:solidFill>
            </a:endParaRPr>
          </a:p>
          <a:p>
            <a:pPr marL="0" lvl="1" indent="0">
              <a:lnSpc>
                <a:spcPct val="80000"/>
              </a:lnSpc>
              <a:buClr>
                <a:srgbClr val="EC130E"/>
              </a:buClr>
              <a:buSzPct val="100000"/>
              <a:buNone/>
              <a:defRPr/>
            </a:pPr>
            <a:r>
              <a:rPr lang="fr-FR" sz="1800" b="1" dirty="0">
                <a:solidFill>
                  <a:schemeClr val="bg1"/>
                </a:solidFill>
                <a:highlight>
                  <a:srgbClr val="0000FF"/>
                </a:highlight>
              </a:rPr>
              <a:t>Pour les formations non-sélectives</a:t>
            </a:r>
            <a:r>
              <a:rPr lang="fr-FR" sz="1700" b="1" dirty="0"/>
              <a:t> </a:t>
            </a:r>
            <a:r>
              <a:rPr lang="fr-FR" sz="1600" b="1" dirty="0"/>
              <a:t>(licences, </a:t>
            </a:r>
            <a:r>
              <a:rPr lang="fr-FR" sz="1600" b="1" dirty="0" smtClean="0"/>
              <a:t>PPPE, PASS</a:t>
            </a:r>
            <a:r>
              <a:rPr lang="fr-FR" sz="1600" b="1" dirty="0"/>
              <a:t>)</a:t>
            </a:r>
            <a:r>
              <a:rPr lang="fr-FR" sz="16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500" dirty="0">
                <a:solidFill>
                  <a:schemeClr val="tx1"/>
                </a:solidFill>
              </a:rPr>
              <a:t>Les lycéens peuvent faire des vœux pour les formations qui les intéressent dans leur académie ou en dehors. Lorsque la </a:t>
            </a:r>
            <a:r>
              <a:rPr lang="fr-FR" sz="1500" dirty="0" smtClean="0">
                <a:solidFill>
                  <a:schemeClr val="tx1"/>
                </a:solidFill>
              </a:rPr>
              <a:t>licence, le PPPE </a:t>
            </a:r>
            <a:r>
              <a:rPr lang="fr-FR" sz="1500" dirty="0">
                <a:solidFill>
                  <a:schemeClr val="tx1"/>
                </a:solidFill>
              </a:rPr>
              <a:t>ou le PASS est très demandé, </a:t>
            </a:r>
            <a:r>
              <a:rPr lang="fr-FR" sz="1500" b="1" dirty="0">
                <a:solidFill>
                  <a:schemeClr val="tx1"/>
                </a:solidFill>
              </a:rPr>
              <a:t>une priorité au secteur géographique (généralement l’académie) s’applique : </a:t>
            </a:r>
            <a:r>
              <a:rPr lang="fr-FR" sz="15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500" dirty="0" smtClean="0">
                <a:solidFill>
                  <a:schemeClr val="tx1"/>
                </a:solidFill>
              </a:rPr>
              <a:t>L’appartenance ou non au </a:t>
            </a:r>
            <a:r>
              <a:rPr lang="fr-FR" sz="1500" dirty="0">
                <a:solidFill>
                  <a:schemeClr val="tx1"/>
                </a:solidFill>
              </a:rPr>
              <a:t>secteur est affichée aux candidats. </a:t>
            </a:r>
            <a:r>
              <a:rPr lang="fr-FR" sz="900" dirty="0"/>
              <a:t>          </a:t>
            </a:r>
            <a:endParaRPr lang="fr-FR" sz="900" b="1" dirty="0">
              <a:solidFill>
                <a:srgbClr val="F28E65"/>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4886325" y="86105"/>
            <a:ext cx="38787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sur l’ensemble du territoire</a:t>
            </a:r>
          </a:p>
        </p:txBody>
      </p:sp>
      <p:pic>
        <p:nvPicPr>
          <p:cNvPr id="4" name="Image 3"/>
          <p:cNvPicPr>
            <a:picLocks noChangeAspect="1"/>
          </p:cNvPicPr>
          <p:nvPr/>
        </p:nvPicPr>
        <p:blipFill>
          <a:blip r:embed="rId2"/>
          <a:stretch>
            <a:fillRect/>
          </a:stretch>
        </p:blipFill>
        <p:spPr>
          <a:xfrm>
            <a:off x="6547945" y="2444426"/>
            <a:ext cx="2596055" cy="2339074"/>
          </a:xfrm>
          <a:prstGeom prst="rect">
            <a:avLst/>
          </a:prstGeom>
        </p:spPr>
      </p:pic>
    </p:spTree>
    <p:extLst>
      <p:ext uri="{BB962C8B-B14F-4D97-AF65-F5344CB8AC3E}">
        <p14:creationId xmlns:p14="http://schemas.microsoft.com/office/powerpoint/2010/main" val="1363289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demande de césure : mode d’emploi </a:t>
            </a:r>
          </a:p>
        </p:txBody>
      </p:sp>
      <p:sp>
        <p:nvSpPr>
          <p:cNvPr id="3" name="Espace réservé du contenu 2"/>
          <p:cNvSpPr>
            <a:spLocks noGrp="1"/>
          </p:cNvSpPr>
          <p:nvPr>
            <p:ph sz="quarter" idx="4294967295"/>
          </p:nvPr>
        </p:nvSpPr>
        <p:spPr>
          <a:xfrm>
            <a:off x="342337" y="1419623"/>
            <a:ext cx="8441663" cy="3312368"/>
          </a:xfrm>
        </p:spPr>
        <p:txBody>
          <a:bodyPr/>
          <a:lstStyle/>
          <a:p>
            <a:pPr lvl="0"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600" dirty="0">
                <a:solidFill>
                  <a:schemeClr val="tx1"/>
                </a:solidFill>
              </a:rPr>
              <a:t>possibilité de suspendre temporairement une formation afin d’acquérir une expérience utile pour son projet de formation (partir à l’étranger, réaliser un projet associatif, entrepreneurial etc…)</a:t>
            </a:r>
            <a:endParaRPr lang="fr-FR" sz="800" dirty="0">
              <a:solidFill>
                <a:schemeClr val="tx1"/>
              </a:solidFill>
            </a:endParaRPr>
          </a:p>
          <a:p>
            <a:pPr lvl="0" defTabSz="457200">
              <a:spcBef>
                <a:spcPct val="20000"/>
              </a:spcBef>
              <a:spcAft>
                <a:spcPts val="0"/>
              </a:spcAft>
              <a:buClr>
                <a:srgbClr val="FF0000"/>
              </a:buClr>
              <a:buSzPct val="100000"/>
            </a:pPr>
            <a:endParaRPr lang="fr-FR" sz="900" dirty="0">
              <a:solidFill>
                <a:schemeClr val="tx1"/>
              </a:solidFill>
            </a:endParaRPr>
          </a:p>
          <a:p>
            <a:pPr marL="626745" lvl="1" indent="-169545" defTabSz="457200">
              <a:spcBef>
                <a:spcPct val="20000"/>
              </a:spcBef>
              <a:spcAft>
                <a:spcPts val="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L’établissement prend connaissance de la demande de césure après que le lycéen a accepté définitivement la proposition d’admission </a:t>
            </a:r>
            <a:r>
              <a:rPr lang="fr-FR" sz="1600" b="1" dirty="0"/>
              <a:t>&gt;</a:t>
            </a:r>
            <a:r>
              <a:rPr lang="fr-FR" sz="1400" b="1" dirty="0"/>
              <a:t> </a:t>
            </a:r>
            <a:r>
              <a:rPr lang="fr-FR" sz="1400" dirty="0">
                <a:solidFill>
                  <a:schemeClr val="tx1"/>
                </a:solidFill>
              </a:rPr>
              <a:t>Le lycéen contacte la formation pour s’y inscrire et savoir comment déposer sa demande de césure</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La 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t>A l’issue de la césure, l’étudiant pourra réintégrer la formation s’il le souhaite sans repasser par Parcoursup</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7" name="Rectangle à coins arrondis 6"/>
          <p:cNvSpPr/>
          <p:nvPr/>
        </p:nvSpPr>
        <p:spPr>
          <a:xfrm>
            <a:off x="5453271" y="86105"/>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Faire le choix de la césure</a:t>
            </a:r>
          </a:p>
        </p:txBody>
      </p:sp>
    </p:spTree>
    <p:extLst>
      <p:ext uri="{BB962C8B-B14F-4D97-AF65-F5344CB8AC3E}">
        <p14:creationId xmlns:p14="http://schemas.microsoft.com/office/powerpoint/2010/main" val="1645336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29/01/2024</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22</a:t>
            </a:fld>
            <a:endParaRPr lang="fr-FR" dirty="0"/>
          </a:p>
        </p:txBody>
      </p:sp>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42145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3788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600" dirty="0" smtClean="0">
                <a:solidFill>
                  <a:schemeClr val="tx1"/>
                </a:solidFill>
              </a:rPr>
              <a:t>Lettre de motivation par vœu </a:t>
            </a:r>
            <a:r>
              <a:rPr lang="fr-FR" sz="1600" b="1" dirty="0" smtClean="0">
                <a:solidFill>
                  <a:schemeClr val="tx1"/>
                </a:solidFill>
              </a:rPr>
              <a:t>uniquement lorsque la formation l’a demandée</a:t>
            </a:r>
            <a:endParaRPr lang="fr-FR" sz="1600" b="1" dirty="0" smtClean="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préférence et autres projets </a:t>
            </a:r>
            <a:r>
              <a:rPr lang="fr-FR" sz="1800" dirty="0" smtClean="0">
                <a:solidFill>
                  <a:schemeClr val="tx1"/>
                </a:solidFill>
              </a:rPr>
              <a:t>»</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pièces </a:t>
            </a:r>
            <a:r>
              <a:rPr lang="fr-FR" sz="1800" dirty="0">
                <a:solidFill>
                  <a:schemeClr val="tx1"/>
                </a:solidFill>
              </a:rPr>
              <a:t>complémentaires demandées par certaines </a:t>
            </a:r>
            <a:r>
              <a:rPr lang="fr-FR" sz="1800" dirty="0" smtClean="0">
                <a:solidFill>
                  <a:schemeClr val="tx1"/>
                </a:solidFill>
              </a:rPr>
              <a:t>formations</a:t>
            </a:r>
            <a:endParaRPr lang="fr-FR" sz="18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800" dirty="0" smtClean="0">
                <a:solidFill>
                  <a:schemeClr val="tx1"/>
                </a:solidFill>
              </a:rPr>
              <a:t>rubrique </a:t>
            </a:r>
            <a:r>
              <a:rPr lang="fr-FR" sz="1800" dirty="0">
                <a:solidFill>
                  <a:schemeClr val="tx1"/>
                </a:solidFill>
              </a:rPr>
              <a:t>« activités et centres d’intérêt » (facultative)</a:t>
            </a:r>
            <a:endParaRPr lang="fr-FR" sz="1200" dirty="0">
              <a:solidFill>
                <a:schemeClr val="tx1"/>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1187967" y="3966308"/>
            <a:ext cx="6786314" cy="72008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a:t>
            </a:r>
            <a:r>
              <a:rPr lang="fr-FR" sz="1600" b="1" dirty="0" smtClean="0">
                <a:solidFill>
                  <a:schemeClr val="tx1"/>
                </a:solidFill>
              </a:rPr>
              <a:t>3 </a:t>
            </a:r>
            <a:r>
              <a:rPr lang="fr-FR" sz="1600" b="1" dirty="0">
                <a:solidFill>
                  <a:schemeClr val="tx1"/>
                </a:solidFill>
              </a:rPr>
              <a:t>avril </a:t>
            </a:r>
            <a:r>
              <a:rPr lang="fr-FR" sz="1600" b="1" dirty="0" smtClean="0">
                <a:solidFill>
                  <a:schemeClr val="tx1"/>
                </a:solidFill>
              </a:rPr>
              <a:t>2024 </a:t>
            </a:r>
            <a:r>
              <a:rPr lang="fr-FR" sz="1600" b="1" dirty="0">
                <a:solidFill>
                  <a:schemeClr val="tx1"/>
                </a:solidFill>
              </a:rPr>
              <a:t>(23h59 -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Jusqu’au </a:t>
            </a:r>
            <a:r>
              <a:rPr lang="fr-FR" sz="1400" b="1" kern="0" dirty="0" smtClean="0">
                <a:solidFill>
                  <a:srgbClr val="000091"/>
                </a:solidFill>
                <a:latin typeface="Arial"/>
              </a:rPr>
              <a:t>3 </a:t>
            </a:r>
            <a:r>
              <a:rPr lang="fr-FR" sz="1400" b="1" kern="0" dirty="0">
                <a:solidFill>
                  <a:srgbClr val="000091"/>
                </a:solidFill>
                <a:latin typeface="Arial"/>
              </a:rPr>
              <a:t>avril </a:t>
            </a:r>
            <a:r>
              <a:rPr lang="fr-FR" sz="1400" b="1" kern="0" dirty="0" smtClean="0">
                <a:solidFill>
                  <a:srgbClr val="000091"/>
                </a:solidFill>
                <a:latin typeface="Arial"/>
              </a:rPr>
              <a:t>2024 </a:t>
            </a:r>
            <a:r>
              <a:rPr lang="fr-FR" sz="1400" b="1" kern="0" dirty="0">
                <a:solidFill>
                  <a:srgbClr val="000091"/>
                </a:solidFill>
                <a:latin typeface="Arial"/>
              </a:rPr>
              <a:t>inclus</a:t>
            </a:r>
          </a:p>
        </p:txBody>
      </p:sp>
    </p:spTree>
    <p:extLst>
      <p:ext uri="{BB962C8B-B14F-4D97-AF65-F5344CB8AC3E}">
        <p14:creationId xmlns:p14="http://schemas.microsoft.com/office/powerpoint/2010/main" val="28504629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2" name="Titre 1"/>
          <p:cNvSpPr>
            <a:spLocks noGrp="1"/>
          </p:cNvSpPr>
          <p:nvPr>
            <p:ph type="title"/>
          </p:nvPr>
        </p:nvSpPr>
        <p:spPr>
          <a:xfrm>
            <a:off x="359999" y="900000"/>
            <a:ext cx="8424000" cy="720000"/>
          </a:xfrm>
        </p:spPr>
        <p:txBody>
          <a:bodyPr/>
          <a:lstStyle/>
          <a:p>
            <a:r>
              <a:rPr lang="fr-FR" sz="2200" dirty="0" smtClean="0"/>
              <a:t>La lettre de motivation</a:t>
            </a:r>
            <a:endParaRPr lang="fr-FR" sz="2200" dirty="0"/>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smtClean="0"/>
              <a:t>Une lettre de motivation demandée par la formation pour connaitre :</a:t>
            </a:r>
            <a:r>
              <a:rPr lang="fr-FR" sz="1600" b="1" dirty="0"/>
              <a:t>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smtClean="0">
                <a:solidFill>
                  <a:schemeClr val="bg1"/>
                </a:solidFill>
                <a:highlight>
                  <a:srgbClr val="0000FF"/>
                </a:highlight>
              </a:rPr>
              <a:t>La motivation du candidat, sa connaissance et sa compréhension de la formation demandée et son intérêt pour celle-ci</a:t>
            </a:r>
            <a:r>
              <a:rPr lang="fr-FR" sz="1600" b="1" dirty="0" smtClean="0"/>
              <a:t>. </a:t>
            </a:r>
            <a:r>
              <a:rPr lang="fr-FR" sz="1600" dirty="0" smtClean="0">
                <a:solidFill>
                  <a:schemeClr val="tx1"/>
                </a:solidFill>
              </a:rPr>
              <a:t>Il ne s’agit pas d’un exercice de rhétorique ou une dissertation mais d’illustrer avec vos propres mots en 1500 caractères ce qui vous conduit à candidater. Une aide à la rédaction est jointe dans votre dossier.  </a:t>
            </a:r>
            <a:endParaRPr lang="fr-FR" sz="1600" dirty="0">
              <a:solidFill>
                <a:schemeClr val="tx1"/>
              </a:solidFill>
            </a:endParaRPr>
          </a:p>
          <a:p>
            <a:pPr>
              <a:defRPr/>
            </a:pPr>
            <a:endParaRPr lang="fr-FR" sz="500" dirty="0"/>
          </a:p>
          <a:p>
            <a:pPr marL="285750" indent="-285750">
              <a:buFont typeface="Arial" panose="020B0604020202020204" pitchFamily="34" charset="0"/>
              <a:buChar char="•"/>
              <a:defRPr/>
            </a:pPr>
            <a:r>
              <a:rPr lang="fr-FR" sz="1600" b="1" dirty="0" smtClean="0">
                <a:solidFill>
                  <a:schemeClr val="bg1"/>
                </a:solidFill>
                <a:highlight>
                  <a:srgbClr val="0000FF"/>
                </a:highlight>
              </a:rPr>
              <a:t>La lettre de motivation</a:t>
            </a:r>
            <a:r>
              <a:rPr lang="fr-FR" sz="1600" dirty="0">
                <a:solidFill>
                  <a:schemeClr val="tx1"/>
                </a:solidFill>
              </a:rPr>
              <a:t>  </a:t>
            </a:r>
            <a:r>
              <a:rPr lang="fr-FR" sz="1600" dirty="0" smtClean="0">
                <a:solidFill>
                  <a:schemeClr val="tx1"/>
                </a:solidFill>
              </a:rPr>
              <a:t>est personnelle. Renseignez-la, soignez l’orthographe et le style, évitez les copier-coller ou les emprunts de formules toutes faites...cela se voit et ne plaidera pas pour votre dossier.</a:t>
            </a:r>
            <a:endParaRPr lang="fr-FR" sz="1600" dirty="0">
              <a:solidFill>
                <a:schemeClr val="tx1"/>
              </a:solidFill>
            </a:endParaRPr>
          </a:p>
          <a:p>
            <a:pPr>
              <a:buFontTx/>
              <a:buChar char="-"/>
              <a:defRPr/>
            </a:pPr>
            <a:endParaRPr lang="fr-FR" sz="1100" b="1" dirty="0"/>
          </a:p>
        </p:txBody>
      </p:sp>
      <p:sp>
        <p:nvSpPr>
          <p:cNvPr id="7" name="Rectangle à coins arrondis 6"/>
          <p:cNvSpPr/>
          <p:nvPr/>
        </p:nvSpPr>
        <p:spPr>
          <a:xfrm>
            <a:off x="359996" y="3810000"/>
            <a:ext cx="8514179" cy="122558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b="1" dirty="0"/>
              <a:t>A noter : </a:t>
            </a:r>
            <a:r>
              <a:rPr lang="fr-FR" sz="1600" dirty="0"/>
              <a:t>pour les candidatures à des formations en soins infirmiers (IFSI), la motivation des candidats constitue un aspect très important  pour les responsables d’IFSI. </a:t>
            </a:r>
            <a:r>
              <a:rPr lang="fr-FR" sz="1600" dirty="0" smtClean="0"/>
              <a:t>Dans votre dossier, les IFSI ont indiqué ce </a:t>
            </a:r>
            <a:r>
              <a:rPr lang="fr-FR" sz="1600" dirty="0"/>
              <a:t>qui est attendu et vous avez davantage d’espace pour expliciter votre compréhension de la formation, du métier et votre intérêt pour cette candidature</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 rubrique « préférence et autres projets »</a:t>
            </a:r>
          </a:p>
        </p:txBody>
      </p:sp>
      <p:sp>
        <p:nvSpPr>
          <p:cNvPr id="3" name="Espace réservé du contenu 2"/>
          <p:cNvSpPr>
            <a:spLocks noGrp="1"/>
          </p:cNvSpPr>
          <p:nvPr>
            <p:ph sz="quarter" idx="4294967295"/>
          </p:nvPr>
        </p:nvSpPr>
        <p:spPr>
          <a:xfrm>
            <a:off x="359998" y="1347614"/>
            <a:ext cx="8406338" cy="3240360"/>
          </a:xfrm>
        </p:spPr>
        <p:txBody>
          <a:bodyPr/>
          <a:lstStyle/>
          <a:p>
            <a:pPr>
              <a:defRPr/>
            </a:pPr>
            <a:r>
              <a:rPr lang="fr-FR" sz="1600" b="1" dirty="0"/>
              <a:t>Rubrique obligatoire </a:t>
            </a:r>
            <a:r>
              <a:rPr lang="fr-FR" sz="1600" b="1" dirty="0" smtClean="0"/>
              <a:t>dans laquelle </a:t>
            </a:r>
            <a:r>
              <a:rPr lang="fr-FR" sz="1600" b="1" dirty="0"/>
              <a:t>le candidat indique : </a:t>
            </a:r>
          </a:p>
          <a:p>
            <a:pPr>
              <a:defRPr/>
            </a:pPr>
            <a:endParaRPr lang="fr-FR" sz="500" b="1" dirty="0">
              <a:solidFill>
                <a:srgbClr val="F28E65"/>
              </a:solidFill>
            </a:endParaRPr>
          </a:p>
          <a:p>
            <a:pPr marL="285750" indent="-285750" algn="just">
              <a:buClr>
                <a:srgbClr val="EC130E"/>
              </a:buClr>
              <a:buFont typeface="Arial" panose="020B0604020202020204" pitchFamily="34" charset="0"/>
              <a:buChar char="•"/>
              <a:defRPr/>
            </a:pPr>
            <a:r>
              <a:rPr lang="fr-FR" sz="1600" b="1" dirty="0">
                <a:solidFill>
                  <a:schemeClr val="bg1"/>
                </a:solidFill>
                <a:highlight>
                  <a:srgbClr val="0000FF"/>
                </a:highlight>
              </a:rPr>
              <a:t>ses préférences parmi les vœux formulés ou pour un domaine particulier</a:t>
            </a:r>
            <a:r>
              <a:rPr lang="fr-FR" sz="1600" b="1" dirty="0"/>
              <a:t>. </a:t>
            </a:r>
            <a:r>
              <a:rPr lang="fr-FR" sz="1600" dirty="0">
                <a:solidFill>
                  <a:schemeClr val="tx1"/>
                </a:solidFill>
              </a:rPr>
              <a:t>Ces informations seront très utiles aux commissions d’accès à l’enseignement supérieur (CAES) qui accompagnent les candidats n’ayant pas eu de proposition d’admission à partir du </a:t>
            </a:r>
            <a:r>
              <a:rPr lang="fr-FR" sz="1600" dirty="0" smtClean="0">
                <a:solidFill>
                  <a:schemeClr val="tx1"/>
                </a:solidFill>
              </a:rPr>
              <a:t>4 juillet 2024. </a:t>
            </a:r>
            <a:endParaRPr lang="fr-FR" sz="1600" dirty="0">
              <a:solidFill>
                <a:schemeClr val="tx1"/>
              </a:solidFill>
            </a:endParaRPr>
          </a:p>
          <a:p>
            <a:pPr algn="just">
              <a:defRPr/>
            </a:pPr>
            <a:endParaRPr lang="fr-FR" sz="500" dirty="0"/>
          </a:p>
          <a:p>
            <a:pPr marL="285750" indent="-285750" algn="just">
              <a:buFont typeface="Arial" panose="020B0604020202020204" pitchFamily="34" charset="0"/>
              <a:buChar char="•"/>
              <a:defRPr/>
            </a:pPr>
            <a:r>
              <a:rPr lang="fr-FR" sz="1600" b="1" dirty="0">
                <a:solidFill>
                  <a:schemeClr val="bg1"/>
                </a:solidFill>
                <a:highlight>
                  <a:srgbClr val="0000FF"/>
                </a:highlight>
              </a:rPr>
              <a:t>s’il souhaite candidater dans des formations hors Parcoursup</a:t>
            </a:r>
            <a:r>
              <a:rPr lang="fr-FR" sz="1600" dirty="0"/>
              <a:t> </a:t>
            </a:r>
            <a:r>
              <a:rPr lang="fr-FR" sz="1600" dirty="0">
                <a:solidFill>
                  <a:schemeClr val="tx1"/>
                </a:solidFill>
              </a:rPr>
              <a:t>ou s’il a des projets professionnels ou personnels, en dehors de la plateforme. </a:t>
            </a: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25</a:t>
            </a:fld>
            <a:endParaRPr lang="fr-FR"/>
          </a:p>
        </p:txBody>
      </p:sp>
      <p:sp>
        <p:nvSpPr>
          <p:cNvPr id="7" name="Rectangle à coins arrondis 6"/>
          <p:cNvSpPr/>
          <p:nvPr/>
        </p:nvSpPr>
        <p:spPr>
          <a:xfrm>
            <a:off x="403783" y="3593409"/>
            <a:ext cx="8336431" cy="847162"/>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ces informations sont confidentielles et ne sont pas transmises aux formations. Elles permettent simplement de mieux suivre les candidats durant la procédure et de mieux analyser leurs motivations et besoins.</a:t>
            </a:r>
          </a:p>
        </p:txBody>
      </p:sp>
      <p:sp>
        <p:nvSpPr>
          <p:cNvPr id="9" name="Rectangle à coins arrondis 8"/>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3391452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800" b="1" dirty="0">
                <a:solidFill>
                  <a:schemeClr val="bg1"/>
                </a:solidFill>
                <a:highlight>
                  <a:srgbClr val="0000FF"/>
                </a:highlight>
              </a:rPr>
              <a:t>Rubrique facultative où le candidat </a:t>
            </a:r>
            <a:r>
              <a:rPr lang="fr-FR" sz="1800" b="1" dirty="0"/>
              <a:t>: </a:t>
            </a:r>
          </a:p>
          <a:p>
            <a:pPr marL="285750" indent="-285750">
              <a:buClr>
                <a:srgbClr val="EC130E"/>
              </a:buClr>
              <a:buFont typeface="Arial" panose="020B0604020202020204" pitchFamily="34" charset="0"/>
              <a:buChar char="•"/>
            </a:pPr>
            <a:r>
              <a:rPr lang="fr-FR" sz="1800" b="1" dirty="0"/>
              <a:t>renseigne des informations qui ne sont pas liées à sa scolarité et que le candidat souhaite porter à la connaissance des formations </a:t>
            </a:r>
            <a:r>
              <a:rPr lang="fr-FR" sz="1800" dirty="0">
                <a:solidFill>
                  <a:schemeClr val="tx1"/>
                </a:solidFill>
              </a:rPr>
              <a:t>(ex : activités extra-scolaires, </a:t>
            </a:r>
            <a:r>
              <a:rPr lang="fr-FR" sz="1800" dirty="0" smtClean="0">
                <a:solidFill>
                  <a:schemeClr val="tx1"/>
                </a:solidFill>
              </a:rPr>
              <a:t>stages </a:t>
            </a:r>
            <a:r>
              <a:rPr lang="fr-FR" sz="1800" dirty="0">
                <a:solidFill>
                  <a:schemeClr val="tx1"/>
                </a:solidFill>
              </a:rPr>
              <a:t>/ job, pratiques culturelles ou sportives…)</a:t>
            </a:r>
          </a:p>
          <a:p>
            <a:pPr marL="285750" indent="-285750">
              <a:buClr>
                <a:srgbClr val="EC130E"/>
              </a:buClr>
              <a:buFont typeface="Arial" panose="020B0604020202020204" pitchFamily="34" charset="0"/>
              <a:buChar char="•"/>
            </a:pPr>
            <a:r>
              <a:rPr lang="fr-FR" sz="1800" dirty="0">
                <a:solidFill>
                  <a:schemeClr val="tx1"/>
                </a:solidFill>
              </a:rPr>
              <a:t>Un espace pour </a:t>
            </a:r>
            <a:r>
              <a:rPr lang="fr-FR" sz="1800" b="1" dirty="0"/>
              <a:t>faire connaitre ses engagements </a:t>
            </a:r>
            <a:r>
              <a:rPr lang="fr-FR" sz="1800" dirty="0">
                <a:solidFill>
                  <a:schemeClr val="tx1"/>
                </a:solidFill>
              </a:rPr>
              <a:t>: vie lycéenne, engagement associatif, </a:t>
            </a:r>
            <a:r>
              <a:rPr lang="fr-FR" sz="1800" dirty="0" smtClean="0">
                <a:solidFill>
                  <a:schemeClr val="tx1"/>
                </a:solidFill>
              </a:rPr>
              <a:t>service civique ou SNU, cordées </a:t>
            </a:r>
            <a:r>
              <a:rPr lang="fr-FR" sz="1800" dirty="0">
                <a:solidFill>
                  <a:schemeClr val="tx1"/>
                </a:solidFill>
              </a:rPr>
              <a:t>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26</a:t>
            </a:fld>
            <a:endParaRPr lang="fr-FR"/>
          </a:p>
        </p:txBody>
      </p:sp>
      <p:sp>
        <p:nvSpPr>
          <p:cNvPr id="7" name="Rectangle à coins arrondis 6"/>
          <p:cNvSpPr/>
          <p:nvPr/>
        </p:nvSpPr>
        <p:spPr>
          <a:xfrm>
            <a:off x="342336" y="3475787"/>
            <a:ext cx="8478465"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dirty="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285620" y="122330"/>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31264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L’attestation de passation du questionnaire pour les vœux en licence de droit et sciences </a:t>
            </a:r>
            <a:r>
              <a:rPr lang="fr-FR" sz="2200" dirty="0" smtClean="0"/>
              <a:t>ainsi que pour les IFSI</a:t>
            </a:r>
            <a:endParaRPr lang="fr-FR" sz="2200" dirty="0"/>
          </a:p>
        </p:txBody>
      </p:sp>
      <p:sp>
        <p:nvSpPr>
          <p:cNvPr id="3" name="Espace réservé du contenu 2"/>
          <p:cNvSpPr>
            <a:spLocks noGrp="1"/>
          </p:cNvSpPr>
          <p:nvPr>
            <p:ph sz="quarter" idx="4294967295"/>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r>
              <a:rPr lang="fr-FR" sz="1600" b="1" dirty="0" smtClean="0"/>
              <a:t>:</a:t>
            </a:r>
            <a:endParaRPr lang="fr-FR" sz="900" b="1" dirty="0">
              <a:solidFill>
                <a:srgbClr val="ED7454"/>
              </a:solidFill>
            </a:endParaRPr>
          </a:p>
          <a:p>
            <a:pPr>
              <a:defRPr/>
            </a:pPr>
            <a:r>
              <a:rPr lang="fr-FR" sz="1600" b="1" dirty="0" smtClean="0">
                <a:solidFill>
                  <a:schemeClr val="bg1"/>
                </a:solidFill>
                <a:highlight>
                  <a:srgbClr val="0000FF"/>
                </a:highlight>
              </a:rPr>
              <a:t>Droit et sciences: Un </a:t>
            </a:r>
            <a:r>
              <a:rPr lang="fr-FR" sz="1600" b="1" dirty="0">
                <a:solidFill>
                  <a:schemeClr val="bg1"/>
                </a:solidFill>
                <a:highlight>
                  <a:srgbClr val="0000FF"/>
                </a:highlight>
              </a:rPr>
              <a:t>questionnaire en ligne sur le site </a:t>
            </a:r>
            <a:r>
              <a:rPr lang="fr-FR" sz="1600" b="1" dirty="0" smtClean="0">
                <a:solidFill>
                  <a:schemeClr val="bg1"/>
                </a:solidFill>
                <a:highlight>
                  <a:srgbClr val="0000FF"/>
                </a:highlight>
              </a:rPr>
              <a:t>Avenirs.Onisep.fr </a:t>
            </a:r>
            <a:endParaRPr lang="fr-FR" sz="1600" b="1" dirty="0">
              <a:solidFill>
                <a:schemeClr val="bg1"/>
              </a:solidFill>
              <a:highlight>
                <a:srgbClr val="0000FF"/>
              </a:highlight>
            </a:endParaRPr>
          </a:p>
          <a:p>
            <a:pPr marL="285750" indent="-285750">
              <a:buFont typeface="Wingdings"/>
              <a:buChar char="à"/>
              <a:defRPr/>
            </a:pPr>
            <a:r>
              <a:rPr lang="fr-FR" sz="1600" dirty="0" smtClean="0">
                <a:solidFill>
                  <a:schemeClr val="tx1"/>
                </a:solidFill>
                <a:sym typeface="Wingdings" panose="05000000000000000000" pitchFamily="2" charset="2"/>
              </a:rPr>
              <a:t>Accessible à partir des fiches de formations concernées ;</a:t>
            </a:r>
          </a:p>
          <a:p>
            <a:pPr marL="285750" indent="-285750">
              <a:buFont typeface="Wingdings"/>
              <a:buChar char="à"/>
              <a:defRPr/>
            </a:pPr>
            <a:r>
              <a:rPr lang="fr-FR" sz="1600" dirty="0" smtClean="0">
                <a:solidFill>
                  <a:schemeClr val="tx1"/>
                </a:solidFill>
              </a:rPr>
              <a:t>Pour avoir un aperçu des connaissances et des compétences à mobiliser dans la formation demandée ;</a:t>
            </a:r>
          </a:p>
          <a:p>
            <a:pPr marL="285750" indent="-285750">
              <a:buFont typeface="Wingdings" panose="05000000000000000000" pitchFamily="2" charset="2"/>
              <a:buChar char="à"/>
              <a:defRPr/>
            </a:pPr>
            <a:r>
              <a:rPr lang="fr-FR" sz="1600" dirty="0" smtClean="0">
                <a:solidFill>
                  <a:schemeClr val="tx1"/>
                </a:solidFill>
              </a:rPr>
              <a:t>Les résultats n'appartiennent qu’au seul candidat : </a:t>
            </a:r>
            <a:r>
              <a:rPr lang="fr-FR" sz="1600" b="1" dirty="0" smtClean="0">
                <a:solidFill>
                  <a:schemeClr val="tx1"/>
                </a:solidFill>
              </a:rPr>
              <a:t>pas de transmission aux universités.</a:t>
            </a:r>
          </a:p>
          <a:p>
            <a:pPr>
              <a:defRPr/>
            </a:pPr>
            <a:r>
              <a:rPr lang="fr-FR" sz="1600" b="1" smtClean="0">
                <a:solidFill>
                  <a:schemeClr val="bg1"/>
                </a:solidFill>
                <a:highlight>
                  <a:srgbClr val="0000FF"/>
                </a:highlight>
              </a:rPr>
              <a:t>IFSI: Un </a:t>
            </a:r>
            <a:r>
              <a:rPr lang="fr-FR" sz="1600" b="1" dirty="0">
                <a:solidFill>
                  <a:schemeClr val="bg1"/>
                </a:solidFill>
                <a:highlight>
                  <a:srgbClr val="0000FF"/>
                </a:highlight>
              </a:rPr>
              <a:t>questionnaire en ligne accessible directement depuis le dossier </a:t>
            </a:r>
            <a:r>
              <a:rPr lang="fr-FR" sz="1600" b="1" dirty="0" err="1">
                <a:solidFill>
                  <a:schemeClr val="bg1"/>
                </a:solidFill>
                <a:highlight>
                  <a:srgbClr val="0000FF"/>
                </a:highlight>
              </a:rPr>
              <a:t>Parcoursup</a:t>
            </a:r>
            <a:endParaRPr lang="fr-FR" sz="1600" b="1" dirty="0">
              <a:solidFill>
                <a:schemeClr val="bg1"/>
              </a:solidFill>
              <a:highlight>
                <a:srgbClr val="0000FF"/>
              </a:highlight>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a:t>
            </a:r>
            <a:r>
              <a:rPr lang="fr-FR" sz="1600" b="1" dirty="0" smtClean="0"/>
              <a:t>est </a:t>
            </a:r>
            <a:r>
              <a:rPr lang="fr-FR" sz="1600" b="1" dirty="0"/>
              <a:t>à joindre à son </a:t>
            </a:r>
            <a:r>
              <a:rPr lang="fr-FR" sz="1600" b="1" dirty="0" smtClean="0"/>
              <a:t>dossier Parcoursup avant le 3 avril 2024 23h59 (heure de Paris).           </a:t>
            </a:r>
            <a:endParaRPr lang="fr-FR" sz="1600" b="1"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a:p>
        </p:txBody>
      </p:sp>
      <p:sp>
        <p:nvSpPr>
          <p:cNvPr id="8" name="Rectangle à coins arrondis 7"/>
          <p:cNvSpPr/>
          <p:nvPr/>
        </p:nvSpPr>
        <p:spPr>
          <a:xfrm>
            <a:off x="6143625" y="86105"/>
            <a:ext cx="262143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Jusqu’au 3 avril 2024 inclus</a:t>
            </a:r>
          </a:p>
        </p:txBody>
      </p:sp>
    </p:spTree>
    <p:extLst>
      <p:ext uri="{BB962C8B-B14F-4D97-AF65-F5344CB8AC3E}">
        <p14:creationId xmlns:p14="http://schemas.microsoft.com/office/powerpoint/2010/main" val="17906636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a:t>
            </a:r>
            <a:r>
              <a:rPr lang="fr-FR" sz="2200" dirty="0" smtClean="0"/>
              <a:t>éléments constitutifs de votre dossier :  bulletins </a:t>
            </a:r>
            <a:r>
              <a:rPr lang="fr-FR" sz="2200" dirty="0"/>
              <a:t>scolaires et notes du baccalauréat </a:t>
            </a:r>
            <a:r>
              <a:rPr lang="fr-FR" sz="2200" dirty="0" smtClean="0"/>
              <a:t/>
            </a:r>
            <a:br>
              <a:rPr lang="fr-FR" sz="2200" dirty="0" smtClean="0"/>
            </a:br>
            <a:r>
              <a:rPr lang="fr-FR" dirty="0"/>
              <a:t/>
            </a:r>
            <a:br>
              <a:rPr lang="fr-FR" dirty="0"/>
            </a:br>
            <a:r>
              <a:rPr lang="fr-FR" dirty="0"/>
              <a:t/>
            </a:r>
            <a:br>
              <a:rPr lang="fr-FR" dirty="0"/>
            </a:br>
            <a:endParaRPr lang="fr-FR" dirty="0"/>
          </a:p>
        </p:txBody>
      </p:sp>
      <p:sp>
        <p:nvSpPr>
          <p:cNvPr id="3" name="Espace réservé du contenu 2"/>
          <p:cNvSpPr>
            <a:spLocks noGrp="1"/>
          </p:cNvSpPr>
          <p:nvPr>
            <p:ph sz="quarter" idx="4294967295"/>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première</a:t>
            </a:r>
            <a:r>
              <a:rPr lang="fr-FR" sz="1600" b="1" dirty="0"/>
              <a:t> :</a:t>
            </a:r>
            <a:r>
              <a:rPr lang="fr-FR" sz="1600" b="1" dirty="0">
                <a:solidFill>
                  <a:schemeClr val="tx1"/>
                </a:solidFill>
              </a:rPr>
              <a:t> </a:t>
            </a:r>
            <a:r>
              <a:rPr lang="fr-FR" sz="1400" dirty="0">
                <a:solidFill>
                  <a:schemeClr val="tx1"/>
                </a:solidFill>
              </a:rPr>
              <a:t>bulletins scolaires, notes des </a:t>
            </a:r>
            <a:r>
              <a:rPr lang="fr-FR" sz="1400" dirty="0" smtClean="0">
                <a:solidFill>
                  <a:schemeClr val="tx1"/>
                </a:solidFill>
              </a:rPr>
              <a:t>épreuves </a:t>
            </a:r>
            <a:r>
              <a:rPr lang="fr-FR" sz="1400" dirty="0">
                <a:solidFill>
                  <a:schemeClr val="tx1"/>
                </a:solidFill>
              </a:rPr>
              <a:t>anticipées de </a:t>
            </a:r>
            <a:r>
              <a:rPr lang="fr-FR" sz="1400" dirty="0" smtClean="0">
                <a:solidFill>
                  <a:schemeClr val="tx1"/>
                </a:solidFill>
              </a:rPr>
              <a:t>français</a:t>
            </a:r>
            <a:r>
              <a:rPr lang="fr-FR" sz="1400" dirty="0">
                <a:solidFill>
                  <a:schemeClr val="accent1"/>
                </a:solidFill>
              </a:rPr>
              <a:t> </a:t>
            </a:r>
            <a:r>
              <a:rPr lang="fr-FR" sz="1400" dirty="0">
                <a:solidFill>
                  <a:schemeClr val="tx1"/>
                </a:solidFill>
              </a:rPr>
              <a:t>et </a:t>
            </a:r>
            <a:r>
              <a:rPr lang="fr-FR" sz="1400" dirty="0" smtClean="0">
                <a:solidFill>
                  <a:schemeClr val="tx1"/>
                </a:solidFill>
              </a:rPr>
              <a:t>notes obtenues </a:t>
            </a:r>
            <a:r>
              <a:rPr lang="fr-FR" sz="1400" dirty="0">
                <a:solidFill>
                  <a:schemeClr val="tx1"/>
                </a:solidFill>
              </a:rPr>
              <a:t>au titre du contrôle continu du baccalauréat </a:t>
            </a:r>
            <a:r>
              <a:rPr lang="fr-FR" sz="1400" dirty="0" smtClean="0">
                <a:solidFill>
                  <a:schemeClr val="tx1"/>
                </a:solidFill>
              </a:rPr>
              <a:t>(pour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chemeClr val="tx1"/>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chemeClr val="bg1"/>
                </a:solidFill>
                <a:highlight>
                  <a:srgbClr val="0000FF"/>
                </a:highlight>
              </a:rPr>
              <a:t>Année de terminale</a:t>
            </a:r>
            <a:r>
              <a:rPr lang="fr-FR" sz="1600" b="1" dirty="0"/>
              <a:t> : </a:t>
            </a:r>
            <a:r>
              <a:rPr lang="fr-FR" sz="1400" dirty="0">
                <a:solidFill>
                  <a:schemeClr val="tx1"/>
                </a:solidFill>
              </a:rPr>
              <a:t>bulletins scolaires des 1er et 2e trimestres (ou 1er semestre</a:t>
            </a:r>
            <a:r>
              <a:rPr lang="fr-FR" sz="1400" dirty="0" smtClean="0">
                <a:solidFill>
                  <a:schemeClr val="tx1"/>
                </a:solidFill>
              </a:rPr>
              <a:t>)</a:t>
            </a:r>
            <a:endParaRPr lang="fr-FR" sz="1400" dirty="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endParaRPr lang="fr-FR" sz="800" b="1" dirty="0" smtClean="0">
              <a:solidFill>
                <a:schemeClr val="tx1"/>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smtClean="0"/>
              <a:t>Sauf cas particulier, pas </a:t>
            </a:r>
            <a:r>
              <a:rPr lang="fr-FR" sz="1600" b="1" dirty="0"/>
              <a:t>de saisie à réaliser </a:t>
            </a:r>
            <a:r>
              <a:rPr lang="fr-FR" sz="1600" dirty="0"/>
              <a:t>: </a:t>
            </a:r>
            <a:r>
              <a:rPr lang="fr-FR" sz="1600" dirty="0">
                <a:solidFill>
                  <a:schemeClr val="tx1"/>
                </a:solidFill>
              </a:rPr>
              <a:t>ces éléments sont remontés </a:t>
            </a:r>
            <a:r>
              <a:rPr lang="fr-FR" sz="1600" dirty="0" smtClean="0">
                <a:solidFill>
                  <a:schemeClr val="tx1"/>
                </a:solidFill>
              </a:rPr>
              <a:t>par votre  lycée automatiquement et vous pourrez les vérifier début avril. </a:t>
            </a:r>
            <a:r>
              <a:rPr lang="fr-FR" sz="1600" dirty="0">
                <a:solidFill>
                  <a:schemeClr val="tx1"/>
                </a:solidFill>
              </a:rPr>
              <a:t>En cas d’erreurs,</a:t>
            </a:r>
            <a:r>
              <a:rPr lang="fr-FR" sz="1600" b="1" dirty="0">
                <a:solidFill>
                  <a:schemeClr val="tx1"/>
                </a:solidFill>
              </a:rPr>
              <a:t> un signalement doit être fait au chef d’établissement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à coins arrondis 6"/>
          <p:cNvSpPr/>
          <p:nvPr/>
        </p:nvSpPr>
        <p:spPr>
          <a:xfrm>
            <a:off x="354136" y="3909392"/>
            <a:ext cx="8468807" cy="779374"/>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b="1" dirty="0"/>
              <a:t>A noter </a:t>
            </a:r>
            <a:r>
              <a:rPr lang="fr-FR" dirty="0"/>
              <a:t>: vous ne pouvez pas confirmer vos vœux tant que votre bulletin scolaire du 2ème trimestre (ou 1er semestre) n'est pas remonté dans votre dossier. </a:t>
            </a:r>
          </a:p>
        </p:txBody>
      </p:sp>
      <p:sp>
        <p:nvSpPr>
          <p:cNvPr id="8" name="Rectangle à coins arrondis 7"/>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4294967295"/>
          </p:nvPr>
        </p:nvSpPr>
        <p:spPr>
          <a:xfrm>
            <a:off x="318718" y="1410990"/>
            <a:ext cx="8424000" cy="3321000"/>
          </a:xfrm>
        </p:spPr>
        <p:txBody>
          <a:bodyPr/>
          <a:lstStyle/>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solidFill>
                  <a:schemeClr val="tx1"/>
                </a:solidFill>
              </a:rPr>
              <a:t>Pour chaque lycéen, une </a:t>
            </a:r>
            <a:r>
              <a:rPr lang="fr-FR" sz="1600" b="1" dirty="0">
                <a:solidFill>
                  <a:schemeClr val="bg1"/>
                </a:solidFill>
                <a:highlight>
                  <a:srgbClr val="0000FF"/>
                </a:highlight>
              </a:rPr>
              <a:t>fiche Avenir</a:t>
            </a:r>
            <a:r>
              <a:rPr lang="fr-FR" sz="1600" dirty="0">
                <a:solidFill>
                  <a:schemeClr val="tx1"/>
                </a:solidFill>
              </a:rPr>
              <a:t> est renseignée par le lycée et versée au dossier de l’élève : </a:t>
            </a:r>
          </a:p>
          <a:p>
            <a:pPr marL="627063" lvl="1" indent="-169863" defTabSz="457200">
              <a:spcBef>
                <a:spcPct val="20000"/>
              </a:spcBef>
              <a:spcAft>
                <a:spcPts val="0"/>
              </a:spcAft>
              <a:buClr>
                <a:srgbClr val="FF0000"/>
              </a:buClr>
              <a:defRPr/>
            </a:pPr>
            <a:r>
              <a:rPr lang="fr-FR" sz="1600" dirty="0">
                <a:solidFill>
                  <a:schemeClr val="tx1"/>
                </a:solidFill>
              </a:rPr>
              <a:t>les notes de l’élève : moyennes de terminale, appréciation des professeurs par discipline, positionnement </a:t>
            </a:r>
            <a:r>
              <a:rPr lang="fr-FR" sz="1600" dirty="0" smtClean="0">
                <a:solidFill>
                  <a:schemeClr val="tx1"/>
                </a:solidFill>
              </a:rPr>
              <a:t>de l’élève dans </a:t>
            </a:r>
            <a:r>
              <a:rPr lang="fr-FR" sz="1600" dirty="0">
                <a:solidFill>
                  <a:schemeClr val="tx1"/>
                </a:solidFill>
              </a:rPr>
              <a:t>la </a:t>
            </a:r>
            <a:r>
              <a:rPr lang="fr-FR" sz="1600" dirty="0" smtClean="0">
                <a:solidFill>
                  <a:schemeClr val="tx1"/>
                </a:solidFill>
              </a:rPr>
              <a:t>classe/dans le groupe</a:t>
            </a:r>
            <a:endParaRPr lang="fr-FR" sz="1600" dirty="0">
              <a:solidFill>
                <a:schemeClr val="tx1"/>
              </a:solidFill>
            </a:endParaRPr>
          </a:p>
          <a:p>
            <a:pPr marL="627063" lvl="1" indent="-169863" defTabSz="457200">
              <a:spcBef>
                <a:spcPct val="20000"/>
              </a:spcBef>
              <a:spcAft>
                <a:spcPts val="0"/>
              </a:spcAft>
              <a:buClr>
                <a:srgbClr val="FF0000"/>
              </a:buClr>
              <a:defRPr/>
            </a:pPr>
            <a:r>
              <a:rPr lang="fr-FR" sz="1600" dirty="0">
                <a:solidFill>
                  <a:schemeClr val="tx1"/>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chemeClr val="tx1"/>
                </a:solidFill>
              </a:rPr>
              <a:t>l’avis du chef d’établissement </a:t>
            </a:r>
            <a:r>
              <a:rPr lang="fr-FR" sz="1600" dirty="0" smtClean="0">
                <a:solidFill>
                  <a:schemeClr val="tx1"/>
                </a:solidFill>
              </a:rPr>
              <a:t>sur la capacité à réussir, pour </a:t>
            </a:r>
            <a:r>
              <a:rPr lang="fr-FR" sz="1600" dirty="0">
                <a:solidFill>
                  <a:schemeClr val="tx1"/>
                </a:solidFill>
              </a:rPr>
              <a:t>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chemeClr val="tx1"/>
                </a:solidFill>
              </a:rPr>
              <a:t>La fiche Avenir est consultable par le lycéen dans son dossier</a:t>
            </a:r>
            <a:r>
              <a:rPr lang="fr-FR" sz="1600" dirty="0"/>
              <a:t> </a:t>
            </a:r>
            <a:r>
              <a:rPr lang="fr-FR" sz="1600" b="1" dirty="0"/>
              <a:t>à partir du </a:t>
            </a:r>
            <a:r>
              <a:rPr lang="fr-FR" sz="1600" b="1" dirty="0" smtClean="0"/>
              <a:t>30 mai 2024</a:t>
            </a:r>
            <a:endParaRPr lang="fr-FR" sz="1600" b="1" dirty="0"/>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29</a:t>
            </a:fld>
            <a:endParaRPr lang="fr-FR"/>
          </a:p>
        </p:txBody>
      </p:sp>
      <p:sp>
        <p:nvSpPr>
          <p:cNvPr id="7" name="Rectangle à coins arrondis 6"/>
          <p:cNvSpPr/>
          <p:nvPr/>
        </p:nvSpPr>
        <p:spPr>
          <a:xfrm>
            <a:off x="5872163" y="86105"/>
            <a:ext cx="289289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r>
              <a:rPr lang="fr-FR" sz="2800" dirty="0"/>
              <a:t/>
            </a:r>
            <a:br>
              <a:rPr lang="fr-FR" sz="2800" dirty="0"/>
            </a:br>
            <a:r>
              <a:rPr lang="fr-FR" sz="2800" dirty="0" smtClean="0">
                <a:solidFill>
                  <a:srgbClr val="000091"/>
                </a:solidFill>
              </a:rPr>
              <a:t>Étape </a:t>
            </a:r>
            <a:r>
              <a:rPr lang="fr-FR" sz="2800" dirty="0">
                <a:solidFill>
                  <a:srgbClr val="000091"/>
                </a:solidFill>
              </a:rPr>
              <a:t>1 : découvrir les formations et élaborer son projet d’orientation</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481" y="823464"/>
            <a:ext cx="5948855" cy="3107882"/>
          </a:xfrm>
          <a:prstGeom prst="rect">
            <a:avLst/>
          </a:prstGeom>
        </p:spPr>
      </p:pic>
    </p:spTree>
    <p:extLst>
      <p:ext uri="{BB962C8B-B14F-4D97-AF65-F5344CB8AC3E}">
        <p14:creationId xmlns:p14="http://schemas.microsoft.com/office/powerpoint/2010/main" val="5414691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200" dirty="0"/>
              <a:t>Dispositif </a:t>
            </a:r>
            <a:r>
              <a:rPr lang="fr-FR" sz="2200" dirty="0" smtClean="0"/>
              <a:t> de soutien à l’accès </a:t>
            </a:r>
            <a:r>
              <a:rPr lang="fr-FR" sz="2200" dirty="0"/>
              <a:t>des bacheliers </a:t>
            </a:r>
            <a:r>
              <a:rPr lang="fr-FR" sz="2200" dirty="0" smtClean="0"/>
              <a:t>pro. </a:t>
            </a:r>
            <a:r>
              <a:rPr lang="fr-FR" sz="2200" dirty="0"/>
              <a:t>en STS </a:t>
            </a:r>
            <a:r>
              <a:rPr lang="fr-FR" sz="2200" dirty="0" smtClean="0"/>
              <a:t>- STSA</a:t>
            </a:r>
            <a:endParaRPr lang="fr-FR" sz="2200" dirty="0"/>
          </a:p>
        </p:txBody>
      </p:sp>
      <p:sp>
        <p:nvSpPr>
          <p:cNvPr id="3" name="Espace réservé du contenu 2"/>
          <p:cNvSpPr>
            <a:spLocks noGrp="1"/>
          </p:cNvSpPr>
          <p:nvPr>
            <p:ph sz="quarter" idx="4294967295"/>
          </p:nvPr>
        </p:nvSpPr>
        <p:spPr>
          <a:xfrm>
            <a:off x="359997" y="1505666"/>
            <a:ext cx="8424001" cy="3082308"/>
          </a:xfrm>
        </p:spPr>
        <p:txBody>
          <a:bodyPr/>
          <a:lstStyle/>
          <a:p>
            <a:pPr>
              <a:defRPr/>
            </a:pPr>
            <a:endParaRPr lang="fr-FR" sz="1800" dirty="0" smtClean="0">
              <a:solidFill>
                <a:schemeClr val="tx1"/>
              </a:solidFill>
            </a:endParaRPr>
          </a:p>
          <a:p>
            <a:pPr>
              <a:defRPr/>
            </a:pPr>
            <a:r>
              <a:rPr lang="fr-FR" sz="1800" dirty="0" smtClean="0">
                <a:solidFill>
                  <a:schemeClr val="tx1"/>
                </a:solidFill>
              </a:rPr>
              <a:t>Un </a:t>
            </a:r>
            <a:r>
              <a:rPr lang="fr-FR" sz="1800" dirty="0">
                <a:solidFill>
                  <a:schemeClr val="tx1"/>
                </a:solidFill>
              </a:rPr>
              <a:t>dispositif </a:t>
            </a:r>
            <a:r>
              <a:rPr lang="fr-FR" sz="1800" b="1" dirty="0" smtClean="0"/>
              <a:t>au </a:t>
            </a:r>
            <a:r>
              <a:rPr lang="fr-FR" sz="1800" b="1" dirty="0"/>
              <a:t>service des bacheliers professionnels pour améliorer leur accès en </a:t>
            </a:r>
            <a:r>
              <a:rPr lang="fr-FR" sz="1800" b="1" dirty="0" smtClean="0"/>
              <a:t>STS et STSA, </a:t>
            </a:r>
            <a:r>
              <a:rPr lang="fr-FR" sz="1800" dirty="0">
                <a:solidFill>
                  <a:schemeClr val="tx1"/>
                </a:solidFill>
              </a:rPr>
              <a:t>filière </a:t>
            </a:r>
            <a:r>
              <a:rPr lang="fr-FR" sz="1800" dirty="0" smtClean="0">
                <a:solidFill>
                  <a:schemeClr val="tx1"/>
                </a:solidFill>
              </a:rPr>
              <a:t>dans </a:t>
            </a:r>
            <a:r>
              <a:rPr lang="fr-FR" sz="1800" dirty="0">
                <a:solidFill>
                  <a:schemeClr val="tx1"/>
                </a:solidFill>
              </a:rPr>
              <a:t>lesquelles ils réussissent </a:t>
            </a:r>
            <a:r>
              <a:rPr lang="fr-FR" sz="1800" dirty="0" smtClean="0">
                <a:solidFill>
                  <a:schemeClr val="tx1"/>
                </a:solidFill>
              </a:rPr>
              <a:t>le mieux  </a:t>
            </a:r>
            <a:endParaRPr lang="fr-FR" sz="1800" dirty="0">
              <a:solidFill>
                <a:schemeClr val="tx1"/>
              </a:solidFill>
            </a:endParaRPr>
          </a:p>
          <a:p>
            <a:pPr>
              <a:defRPr/>
            </a:pPr>
            <a:endParaRPr lang="fr-FR" sz="600" dirty="0">
              <a:solidFill>
                <a:schemeClr val="tx1"/>
              </a:solidFill>
            </a:endParaRPr>
          </a:p>
          <a:p>
            <a:pPr>
              <a:defRPr/>
            </a:pPr>
            <a:r>
              <a:rPr lang="fr-FR" sz="1800" dirty="0">
                <a:solidFill>
                  <a:schemeClr val="tx1"/>
                </a:solidFill>
              </a:rPr>
              <a:t>Pour les élèves concernés par ce dispositif et qui demandent </a:t>
            </a:r>
            <a:r>
              <a:rPr lang="fr-FR" sz="1800" dirty="0" smtClean="0">
                <a:solidFill>
                  <a:schemeClr val="tx1"/>
                </a:solidFill>
              </a:rPr>
              <a:t>une STS ou STSA, </a:t>
            </a:r>
            <a:r>
              <a:rPr lang="fr-FR" sz="1800" b="1" dirty="0"/>
              <a:t>le conseil de classe se prononce sur </a:t>
            </a:r>
            <a:r>
              <a:rPr lang="fr-FR" sz="1800" b="1" dirty="0" smtClean="0"/>
              <a:t>la poursuite d’études en STS ou STSA </a:t>
            </a:r>
            <a:r>
              <a:rPr lang="fr-FR" sz="1800" b="1" dirty="0"/>
              <a:t>demandée : l’avis </a:t>
            </a:r>
            <a:r>
              <a:rPr lang="fr-FR" sz="1800" b="1" dirty="0" smtClean="0"/>
              <a:t>positif qui </a:t>
            </a:r>
            <a:r>
              <a:rPr lang="fr-FR" sz="1800" b="1" dirty="0"/>
              <a:t>peut être attribué doit tenir compte</a:t>
            </a:r>
            <a:r>
              <a:rPr lang="fr-FR" sz="1800" b="1" dirty="0">
                <a:solidFill>
                  <a:schemeClr val="tx1"/>
                </a:solidFill>
              </a:rPr>
              <a:t> </a:t>
            </a:r>
            <a:r>
              <a:rPr lang="fr-FR" sz="1800" dirty="0">
                <a:solidFill>
                  <a:schemeClr val="tx1"/>
                </a:solidFill>
              </a:rPr>
              <a:t>du profil de l’élève et des attendus de la formation d’accueil visée</a:t>
            </a:r>
          </a:p>
          <a:p>
            <a:pPr>
              <a:defRPr/>
            </a:pPr>
            <a:endParaRPr lang="fr-FR" sz="600" b="1" dirty="0">
              <a:solidFill>
                <a:schemeClr val="tx1"/>
              </a:solidFill>
            </a:endParaRPr>
          </a:p>
          <a:p>
            <a:pPr>
              <a:defRPr/>
            </a:pPr>
            <a:r>
              <a:rPr lang="fr-FR" sz="1800" dirty="0">
                <a:solidFill>
                  <a:schemeClr val="tx1"/>
                </a:solidFill>
              </a:rPr>
              <a:t>Lorsque le conseil de classe donne un avis </a:t>
            </a:r>
            <a:r>
              <a:rPr lang="fr-FR" sz="1800" dirty="0" smtClean="0">
                <a:solidFill>
                  <a:schemeClr val="tx1"/>
                </a:solidFill>
              </a:rPr>
              <a:t>positif </a:t>
            </a:r>
            <a:r>
              <a:rPr lang="fr-FR" sz="1800" dirty="0">
                <a:solidFill>
                  <a:schemeClr val="tx1"/>
                </a:solidFill>
              </a:rPr>
              <a:t>sur l’orientation du candidat, </a:t>
            </a:r>
            <a:r>
              <a:rPr lang="fr-FR" sz="1800" b="1" dirty="0"/>
              <a:t>le chef d’établissement  </a:t>
            </a:r>
            <a:r>
              <a:rPr lang="fr-FR" sz="1800" b="1" dirty="0" smtClean="0"/>
              <a:t>l’indique </a:t>
            </a:r>
            <a:r>
              <a:rPr lang="fr-FR" sz="1800" b="1" dirty="0"/>
              <a:t>dans la fiche </a:t>
            </a:r>
            <a:r>
              <a:rPr lang="fr-FR" sz="1800" b="1" dirty="0" smtClean="0"/>
              <a:t>Avenir.</a:t>
            </a:r>
            <a:r>
              <a:rPr lang="fr-FR" sz="1800" b="1" dirty="0">
                <a:solidFill>
                  <a:schemeClr val="tx1"/>
                </a:solidFill>
              </a:rPr>
              <a:t> </a:t>
            </a:r>
          </a:p>
          <a:p>
            <a:pPr>
              <a:defRPr/>
            </a:pPr>
            <a:endParaRPr lang="fr-FR" sz="500" b="1" dirty="0">
              <a:solidFill>
                <a:srgbClr val="F28E65"/>
              </a:solidFill>
            </a:endParaRPr>
          </a:p>
          <a:p>
            <a:pPr>
              <a:defRPr/>
            </a:pPr>
            <a:endParaRPr lang="fr-FR" sz="500" b="1" dirty="0">
              <a:solidFill>
                <a:srgbClr val="F28E65"/>
              </a:solidFill>
            </a:endParaRPr>
          </a:p>
          <a:p>
            <a:pPr>
              <a:defRPr/>
            </a:pPr>
            <a:endParaRPr lang="fr-FR" sz="1600" b="1" dirty="0">
              <a:solidFill>
                <a:srgbClr val="F28E65"/>
              </a:solidFill>
            </a:endParaRPr>
          </a:p>
          <a:p>
            <a:pPr>
              <a:defRPr/>
            </a:pPr>
            <a:endParaRPr lang="fr-FR" sz="1600" b="1" dirty="0">
              <a:solidFill>
                <a:srgbClr val="F28E65"/>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8693949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29/01/2024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31</a:t>
            </a:fld>
            <a:endParaRPr lang="fr-FR" dirty="0"/>
          </a:p>
        </p:txBody>
      </p:sp>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54868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smtClean="0">
                <a:solidFill>
                  <a:srgbClr val="000091"/>
                </a:solidFill>
              </a:rPr>
              <a:t>L’analyse des candidatures par </a:t>
            </a:r>
            <a:r>
              <a:rPr lang="fr-FR" sz="2800" dirty="0">
                <a:solidFill>
                  <a:srgbClr val="000091"/>
                </a:solidFill>
              </a:rPr>
              <a:t>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32</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3558"/>
            <a:ext cx="8424000" cy="655458"/>
          </a:xfrm>
        </p:spPr>
        <p:txBody>
          <a:bodyPr/>
          <a:lstStyle/>
          <a:p>
            <a:r>
              <a:rPr lang="fr-FR" sz="2200" dirty="0" smtClean="0"/>
              <a:t>Rappel  : Parcoursup ne décide pas de votre affectation</a:t>
            </a:r>
            <a:endParaRPr lang="fr-FR" sz="2200" dirty="0"/>
          </a:p>
        </p:txBody>
      </p:sp>
      <p:sp>
        <p:nvSpPr>
          <p:cNvPr id="3" name="Espace réservé du contenu 2"/>
          <p:cNvSpPr>
            <a:spLocks noGrp="1"/>
          </p:cNvSpPr>
          <p:nvPr>
            <p:ph sz="quarter" idx="4294967295"/>
          </p:nvPr>
        </p:nvSpPr>
        <p:spPr>
          <a:xfrm>
            <a:off x="359999" y="1386589"/>
            <a:ext cx="8424000" cy="3290341"/>
          </a:xfrm>
        </p:spPr>
        <p:txBody>
          <a:bodyPr/>
          <a:lstStyle/>
          <a:p>
            <a:endParaRPr lang="fr-FR" sz="500" b="1" dirty="0"/>
          </a:p>
          <a:p>
            <a:pPr algn="just">
              <a:spcAft>
                <a:spcPts val="1200"/>
              </a:spcAft>
            </a:pPr>
            <a:endParaRPr lang="fr-FR" sz="1500" b="1" dirty="0" smtClean="0">
              <a:solidFill>
                <a:schemeClr val="tx1"/>
              </a:solidFill>
            </a:endParaRPr>
          </a:p>
          <a:p>
            <a:pPr algn="just">
              <a:spcAft>
                <a:spcPts val="1200"/>
              </a:spcAft>
            </a:pPr>
            <a:endParaRPr lang="fr-FR" sz="1500" b="1" dirty="0">
              <a:solidFill>
                <a:schemeClr val="tx1"/>
              </a:solidFill>
            </a:endParaRPr>
          </a:p>
          <a:p>
            <a:pPr algn="just">
              <a:spcAft>
                <a:spcPts val="1200"/>
              </a:spcAft>
            </a:pPr>
            <a:r>
              <a:rPr lang="fr-FR" sz="1500" b="1" dirty="0" smtClean="0">
                <a:solidFill>
                  <a:schemeClr val="tx1"/>
                </a:solidFill>
              </a:rPr>
              <a:t>Ce </a:t>
            </a:r>
            <a:r>
              <a:rPr lang="fr-FR" sz="1500" b="1" dirty="0">
                <a:solidFill>
                  <a:schemeClr val="tx1"/>
                </a:solidFill>
              </a:rPr>
              <a:t>sont les enseignants de la formation qui analysent votre candidature dans le cadre d’une commission d'examen des vœux (ou jury</a:t>
            </a:r>
            <a:r>
              <a:rPr lang="fr-FR" sz="1500" b="1" dirty="0" smtClean="0">
                <a:solidFill>
                  <a:schemeClr val="tx1"/>
                </a:solidFill>
              </a:rPr>
              <a:t>). </a:t>
            </a:r>
            <a:r>
              <a:rPr lang="fr-FR" sz="1500" dirty="0">
                <a:solidFill>
                  <a:schemeClr val="tx1"/>
                </a:solidFill>
              </a:rPr>
              <a:t>Cette commission définit les modalités et les critères d'analyse des candidatures renseignés sur cette fiche. </a:t>
            </a:r>
            <a:endParaRPr lang="fr-FR" sz="1500" b="1" dirty="0">
              <a:solidFill>
                <a:schemeClr val="tx1"/>
              </a:solidFill>
            </a:endParaRPr>
          </a:p>
          <a:p>
            <a:pPr algn="just"/>
            <a:r>
              <a:rPr lang="fr-FR" sz="1500" dirty="0" smtClean="0">
                <a:solidFill>
                  <a:schemeClr val="tx1"/>
                </a:solidFill>
              </a:rPr>
              <a:t>Apres analyse des candidatures, les formations transmettent un classement qui sert de base aux propositions d’admission formulées via Parcoursup aux candidats à partir du 30 mai 2024. </a:t>
            </a:r>
            <a:endParaRPr lang="fr-FR" sz="1500" dirty="0">
              <a:solidFill>
                <a:schemeClr val="tx1"/>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sp>
        <p:nvSpPr>
          <p:cNvPr id="7" name="Rectangle à coins arrondis 6"/>
          <p:cNvSpPr/>
          <p:nvPr/>
        </p:nvSpPr>
        <p:spPr>
          <a:xfrm>
            <a:off x="5329239" y="86105"/>
            <a:ext cx="3435818"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Ce sont les formations qui évaluent les candidatures</a:t>
            </a:r>
            <a:endParaRPr lang="fr-FR" b="1" dirty="0">
              <a:solidFill>
                <a:schemeClr val="bg1"/>
              </a:solidFill>
            </a:endParaRPr>
          </a:p>
        </p:txBody>
      </p:sp>
    </p:spTree>
    <p:extLst>
      <p:ext uri="{BB962C8B-B14F-4D97-AF65-F5344CB8AC3E}">
        <p14:creationId xmlns:p14="http://schemas.microsoft.com/office/powerpoint/2010/main" val="3872578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479825"/>
            <a:ext cx="8563484" cy="787171"/>
          </a:xfrm>
        </p:spPr>
        <p:txBody>
          <a:bodyPr/>
          <a:lstStyle/>
          <a:p>
            <a:r>
              <a:rPr lang="fr-FR" sz="1300" b="1" dirty="0" smtClean="0">
                <a:solidFill>
                  <a:srgbClr val="EC130E"/>
                </a:solidFill>
              </a:rPr>
              <a:t>&gt;</a:t>
            </a:r>
            <a:r>
              <a:rPr lang="fr-FR" sz="1300" dirty="0" smtClean="0">
                <a:solidFill>
                  <a:srgbClr val="EC130E"/>
                </a:solidFill>
              </a:rPr>
              <a:t> </a:t>
            </a:r>
            <a:r>
              <a:rPr lang="fr-FR" sz="1300" b="1" dirty="0">
                <a:solidFill>
                  <a:schemeClr val="bg1"/>
                </a:solidFill>
                <a:highlight>
                  <a:srgbClr val="0000FF"/>
                </a:highlight>
              </a:rPr>
              <a:t>Une priorité accordée aux lycéens boursiers</a:t>
            </a:r>
            <a:r>
              <a:rPr lang="fr-FR" sz="1300" b="1" dirty="0" smtClean="0"/>
              <a:t> </a:t>
            </a:r>
            <a:r>
              <a:rPr lang="fr-FR" sz="1300" dirty="0" smtClean="0">
                <a:solidFill>
                  <a:schemeClr val="tx1"/>
                </a:solidFill>
              </a:rPr>
              <a:t>dans </a:t>
            </a:r>
            <a:r>
              <a:rPr lang="fr-FR" sz="1300" dirty="0">
                <a:solidFill>
                  <a:schemeClr val="tx1"/>
                </a:solidFill>
              </a:rPr>
              <a:t>chaque formation, </a:t>
            </a:r>
            <a:r>
              <a:rPr lang="fr-FR" sz="1300" dirty="0" smtClean="0">
                <a:solidFill>
                  <a:schemeClr val="tx1"/>
                </a:solidFill>
              </a:rPr>
              <a:t>y compris les plus sélectives </a:t>
            </a:r>
          </a:p>
          <a:p>
            <a:r>
              <a:rPr lang="fr-FR" sz="1300" b="1" dirty="0">
                <a:solidFill>
                  <a:srgbClr val="EC130E"/>
                </a:solidFill>
              </a:rPr>
              <a:t>&gt; </a:t>
            </a:r>
            <a:r>
              <a:rPr lang="fr-FR" sz="1300" b="1" dirty="0">
                <a:solidFill>
                  <a:schemeClr val="bg1"/>
                </a:solidFill>
                <a:highlight>
                  <a:srgbClr val="0000FF"/>
                </a:highlight>
              </a:rPr>
              <a:t>Une aide financière de 500 € aux lycéens boursiers</a:t>
            </a:r>
            <a:r>
              <a:rPr lang="fr-FR" sz="1300" b="1" dirty="0" smtClean="0">
                <a:solidFill>
                  <a:srgbClr val="F28E65"/>
                </a:solidFill>
              </a:rPr>
              <a:t> </a:t>
            </a:r>
            <a:r>
              <a:rPr lang="fr-FR" sz="1300" dirty="0">
                <a:solidFill>
                  <a:schemeClr val="tx1"/>
                </a:solidFill>
              </a:rPr>
              <a:t>qui s’inscrivent dans une formation </a:t>
            </a:r>
            <a:r>
              <a:rPr lang="fr-FR" sz="1300" dirty="0" smtClean="0">
                <a:solidFill>
                  <a:schemeClr val="tx1"/>
                </a:solidFill>
              </a:rPr>
              <a:t>située en </a:t>
            </a:r>
            <a:r>
              <a:rPr lang="fr-FR" sz="1300" dirty="0">
                <a:solidFill>
                  <a:schemeClr val="tx1"/>
                </a:solidFill>
              </a:rPr>
              <a:t>dehors de leur académie </a:t>
            </a:r>
            <a:r>
              <a:rPr lang="fr-FR" sz="1300" dirty="0" smtClean="0">
                <a:solidFill>
                  <a:schemeClr val="tx1"/>
                </a:solidFill>
              </a:rPr>
              <a:t>de résidence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34</a:t>
            </a:fld>
            <a:endParaRPr lang="fr-FR" dirty="0"/>
          </a:p>
        </p:txBody>
      </p:sp>
      <p:sp>
        <p:nvSpPr>
          <p:cNvPr id="9" name="Titre 1"/>
          <p:cNvSpPr>
            <a:spLocks noGrp="1"/>
          </p:cNvSpPr>
          <p:nvPr>
            <p:ph type="title"/>
          </p:nvPr>
        </p:nvSpPr>
        <p:spPr>
          <a:xfrm>
            <a:off x="429741" y="1038040"/>
            <a:ext cx="8424000" cy="378731"/>
          </a:xfrm>
        </p:spPr>
        <p:txBody>
          <a:bodyPr/>
          <a:lstStyle/>
          <a:p>
            <a:r>
              <a:rPr lang="fr-FR" sz="1800" dirty="0" smtClean="0"/>
              <a:t>Un appui aux lycéens boursiers </a:t>
            </a:r>
            <a:endParaRPr lang="fr-FR" sz="1800" dirty="0"/>
          </a:p>
        </p:txBody>
      </p:sp>
      <p:sp>
        <p:nvSpPr>
          <p:cNvPr id="12" name="Titre 1"/>
          <p:cNvSpPr txBox="1">
            <a:spLocks/>
          </p:cNvSpPr>
          <p:nvPr/>
        </p:nvSpPr>
        <p:spPr bwMode="gray">
          <a:xfrm>
            <a:off x="359999" y="2795686"/>
            <a:ext cx="8424000" cy="37873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a:lstStyle>
          <a:p>
            <a:r>
              <a:rPr lang="fr-FR" sz="1800" dirty="0" smtClean="0">
                <a:solidFill>
                  <a:schemeClr val="tx2"/>
                </a:solidFill>
              </a:rPr>
              <a:t>Des places priorisées pour les lycéens pro. et techno. dans les formations dans lesquelles ils réussissent le mieux </a:t>
            </a:r>
            <a:endParaRPr lang="fr-FR" sz="1800" dirty="0">
              <a:solidFill>
                <a:schemeClr val="tx2"/>
              </a:solidFill>
            </a:endParaRPr>
          </a:p>
        </p:txBody>
      </p:sp>
      <p:sp>
        <p:nvSpPr>
          <p:cNvPr id="13" name="Rectangle 12"/>
          <p:cNvSpPr/>
          <p:nvPr/>
        </p:nvSpPr>
        <p:spPr>
          <a:xfrm>
            <a:off x="359999" y="3444626"/>
            <a:ext cx="8780608" cy="630942"/>
          </a:xfrm>
          <a:prstGeom prst="rect">
            <a:avLst/>
          </a:prstGeom>
        </p:spPr>
        <p:txBody>
          <a:bodyPr wrap="square">
            <a:spAutoFit/>
          </a:bodyPr>
          <a:lstStyle/>
          <a:p>
            <a:pPr>
              <a:lnSpc>
                <a:spcPct val="150000"/>
              </a:lnSpc>
            </a:pPr>
            <a:r>
              <a:rPr lang="fr-FR" sz="1400" b="1" dirty="0">
                <a:solidFill>
                  <a:srgbClr val="EC130E"/>
                </a:solidFill>
              </a:rPr>
              <a:t>&gt; </a:t>
            </a:r>
            <a:r>
              <a:rPr lang="fr-FR" sz="1400" dirty="0"/>
              <a:t>Un nombre de </a:t>
            </a:r>
            <a:r>
              <a:rPr lang="fr-FR" sz="1400" b="1" dirty="0">
                <a:solidFill>
                  <a:schemeClr val="bg1"/>
                </a:solidFill>
                <a:highlight>
                  <a:srgbClr val="0000FF"/>
                </a:highlight>
              </a:rPr>
              <a:t>places en BTS est priorisé pour les bacheliers professionnels</a:t>
            </a:r>
          </a:p>
          <a:p>
            <a:pPr marL="0" lvl="2" indent="0">
              <a:buClr>
                <a:srgbClr val="FF0000"/>
              </a:buClr>
              <a:buNone/>
            </a:pPr>
            <a:r>
              <a:rPr lang="fr-FR" sz="1400" b="1" dirty="0">
                <a:solidFill>
                  <a:srgbClr val="EC130E"/>
                </a:solidFill>
              </a:rPr>
              <a:t>&gt;</a:t>
            </a:r>
            <a:r>
              <a:rPr lang="fr-FR" sz="1400" dirty="0">
                <a:solidFill>
                  <a:srgbClr val="EC130E"/>
                </a:solidFill>
              </a:rPr>
              <a:t> </a:t>
            </a:r>
            <a:r>
              <a:rPr lang="fr-FR" sz="1400" dirty="0"/>
              <a:t>Un nombre de </a:t>
            </a:r>
            <a:r>
              <a:rPr lang="fr-FR" sz="1400" b="1" dirty="0">
                <a:solidFill>
                  <a:schemeClr val="bg1"/>
                </a:solidFill>
                <a:highlight>
                  <a:srgbClr val="0000FF"/>
                </a:highlight>
              </a:rPr>
              <a:t>places en BUT est priorisé pour les bacheliers technologiques</a:t>
            </a:r>
          </a:p>
        </p:txBody>
      </p:sp>
    </p:spTree>
    <p:extLst>
      <p:ext uri="{BB962C8B-B14F-4D97-AF65-F5344CB8AC3E}">
        <p14:creationId xmlns:p14="http://schemas.microsoft.com/office/powerpoint/2010/main" val="218215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smtClean="0"/>
              <a:t>Étape </a:t>
            </a:r>
            <a:r>
              <a:rPr lang="fr-FR" sz="2800" dirty="0"/>
              <a:t>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35</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29/01/2024</a:t>
            </a:fld>
            <a:endParaRPr lang="fr-FR" cap="all"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36</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4221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a:t>
            </a:r>
            <a:r>
              <a:rPr lang="fr-FR" sz="2400" dirty="0" smtClean="0"/>
              <a:t>: 30 mai au 12 </a:t>
            </a:r>
            <a:r>
              <a:rPr lang="fr-FR" sz="2400" dirty="0"/>
              <a:t>juillet </a:t>
            </a:r>
            <a:r>
              <a:rPr lang="fr-FR" sz="2400" dirty="0" smtClean="0"/>
              <a:t>2024 </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a:t>
            </a:r>
            <a:r>
              <a:rPr lang="fr-FR" sz="1400" dirty="0" smtClean="0">
                <a:solidFill>
                  <a:schemeClr val="tx1"/>
                </a:solidFill>
              </a:rPr>
              <a:t>ceux </a:t>
            </a:r>
            <a:r>
              <a:rPr lang="fr-FR" sz="1400" dirty="0">
                <a:solidFill>
                  <a:schemeClr val="tx1"/>
                </a:solidFill>
              </a:rPr>
              <a:t>qui </a:t>
            </a:r>
            <a:r>
              <a:rPr lang="fr-FR" sz="1400" dirty="0" smtClean="0">
                <a:solidFill>
                  <a:schemeClr val="tx1"/>
                </a:solidFill>
              </a:rPr>
              <a:t>vous intéressent </a:t>
            </a:r>
            <a:r>
              <a:rPr lang="fr-FR" sz="1400" dirty="0">
                <a:solidFill>
                  <a:schemeClr val="tx1"/>
                </a:solidFill>
              </a:rPr>
              <a:t>vraiment car </a:t>
            </a:r>
            <a:r>
              <a:rPr lang="fr-FR" sz="1400" b="1" dirty="0">
                <a:solidFill>
                  <a:schemeClr val="bg1"/>
                </a:solidFill>
                <a:highlight>
                  <a:srgbClr val="0000FF"/>
                </a:highlight>
              </a:rPr>
              <a:t>il faudra faire un </a:t>
            </a:r>
            <a:r>
              <a:rPr lang="fr-FR" sz="1400" b="1" dirty="0" smtClean="0">
                <a:solidFill>
                  <a:schemeClr val="bg1"/>
                </a:solidFill>
                <a:highlight>
                  <a:srgbClr val="0000FF"/>
                </a:highlight>
              </a:rPr>
              <a:t>choix.</a:t>
            </a:r>
            <a:endParaRPr lang="fr-FR" sz="1400" b="1" dirty="0">
              <a:solidFill>
                <a:schemeClr val="bg1"/>
              </a:solidFill>
              <a:highlight>
                <a:srgbClr val="0000FF"/>
              </a:highlight>
            </a:endParaRPr>
          </a:p>
          <a:p>
            <a:pPr marL="177800" lvl="0" indent="-177800" defTabSz="457200">
              <a:spcAft>
                <a:spcPts val="0"/>
              </a:spcAft>
              <a:buClr>
                <a:srgbClr val="FF0000"/>
              </a:buClr>
              <a:buSzPct val="100000"/>
              <a:buFont typeface="Lucida Grande"/>
              <a:buChar char="&gt;"/>
            </a:pPr>
            <a:endParaRPr lang="fr-FR" sz="1600" dirty="0" smtClean="0"/>
          </a:p>
          <a:p>
            <a:pPr marL="177800" lvl="0" indent="-177800" defTabSz="457200">
              <a:spcAft>
                <a:spcPts val="0"/>
              </a:spcAft>
              <a:buClr>
                <a:srgbClr val="FF0000"/>
              </a:buClr>
              <a:buSzPct val="100000"/>
              <a:buFont typeface="Lucida Grande"/>
              <a:buChar char="&gt;"/>
            </a:pPr>
            <a:r>
              <a:rPr lang="fr-FR" sz="1400" dirty="0" smtClean="0">
                <a:solidFill>
                  <a:schemeClr val="tx1"/>
                </a:solidFill>
              </a:rPr>
              <a:t>Les </a:t>
            </a:r>
            <a:r>
              <a:rPr lang="fr-FR" sz="1400" dirty="0">
                <a:solidFill>
                  <a:schemeClr val="tx1"/>
                </a:solidFill>
              </a:rPr>
              <a:t>candidats consultent </a:t>
            </a:r>
            <a:r>
              <a:rPr lang="fr-FR" sz="1400" b="1" dirty="0"/>
              <a:t>les réponses des formations le </a:t>
            </a:r>
            <a:r>
              <a:rPr lang="fr-FR" sz="1400" b="1" dirty="0" smtClean="0"/>
              <a:t>30 mai 2024</a:t>
            </a:r>
            <a:endParaRPr lang="fr-FR" sz="1400" b="1" dirty="0"/>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smtClean="0">
                <a:solidFill>
                  <a:schemeClr val="tx1"/>
                </a:solidFill>
              </a:rPr>
              <a:t>Les candidats doivent </a:t>
            </a:r>
            <a:r>
              <a:rPr lang="fr-FR" sz="1400" dirty="0">
                <a:solidFill>
                  <a:schemeClr val="tx1"/>
                </a:solidFill>
              </a:rPr>
              <a:t>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a:t>
            </a:r>
            <a:r>
              <a:rPr lang="fr-FR" sz="1400" dirty="0" smtClean="0">
                <a:solidFill>
                  <a:schemeClr val="tx1"/>
                </a:solidFill>
              </a:rPr>
              <a:t>retirée.</a:t>
            </a:r>
            <a:endParaRPr lang="fr-FR" sz="1400" dirty="0">
              <a:solidFill>
                <a:schemeClr val="tx1"/>
              </a:solidFill>
            </a:endParaRP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smtClean="0">
                <a:solidFill>
                  <a:schemeClr val="tx1"/>
                </a:solidFill>
              </a:rPr>
              <a:t>. </a:t>
            </a:r>
            <a:r>
              <a:rPr lang="fr-FR" sz="1400" b="1" dirty="0" smtClean="0"/>
              <a:t>Parcoursup permet de conserver les vœux en attente et les candidats peuvent </a:t>
            </a:r>
            <a:r>
              <a:rPr lang="fr-FR" sz="1400" b="1" dirty="0"/>
              <a:t>suivre </a:t>
            </a:r>
            <a:r>
              <a:rPr lang="fr-FR" sz="1400" b="1" dirty="0" smtClean="0"/>
              <a:t>la </a:t>
            </a:r>
            <a:r>
              <a:rPr lang="fr-FR" sz="1400" b="1" dirty="0"/>
              <a:t>situation qui évolue en fonction des places </a:t>
            </a:r>
            <a:r>
              <a:rPr lang="fr-FR" sz="1400" b="1" dirty="0" smtClean="0"/>
              <a:t>libérées</a:t>
            </a:r>
            <a:r>
              <a:rPr lang="fr-FR" sz="1400" dirty="0" smtClean="0"/>
              <a:t>.</a:t>
            </a:r>
            <a:r>
              <a:rPr lang="fr-FR" sz="1400" dirty="0" smtClean="0">
                <a:solidFill>
                  <a:srgbClr val="3D566E"/>
                </a:solidFill>
              </a:rPr>
              <a:t> </a:t>
            </a:r>
            <a:r>
              <a:rPr lang="fr-FR" sz="1400" dirty="0" smtClean="0">
                <a:solidFill>
                  <a:schemeClr val="tx1"/>
                </a:solidFill>
              </a:rPr>
              <a:t>Des </a:t>
            </a:r>
            <a:r>
              <a:rPr lang="fr-FR" sz="1400" dirty="0">
                <a:solidFill>
                  <a:schemeClr val="tx1"/>
                </a:solidFill>
              </a:rPr>
              <a:t>indicateurs seront disponibles pour chaque vœu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37</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La phase de choix</a:t>
            </a:r>
          </a:p>
        </p:txBody>
      </p:sp>
    </p:spTree>
    <p:extLst>
      <p:ext uri="{BB962C8B-B14F-4D97-AF65-F5344CB8AC3E}">
        <p14:creationId xmlns:p14="http://schemas.microsoft.com/office/powerpoint/2010/main" val="3221373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29/01/2024</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38</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chemeClr val="tx2"/>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chemeClr val="tx2"/>
                </a:solidFill>
                <a:effectLst/>
                <a:uLnTx/>
                <a:uFillTx/>
                <a:latin typeface="Calibri"/>
                <a:ea typeface="+mn-ea"/>
                <a:cs typeface="+mn-cs"/>
              </a:rPr>
              <a:t> prépa</a:t>
            </a:r>
            <a:r>
              <a:rPr kumimoji="0" lang="fr-FR" sz="1400" b="1" i="0" u="none" strike="noStrike" kern="1200" cap="none" spc="0" normalizeH="0" baseline="0" noProof="0" dirty="0">
                <a:ln>
                  <a:noFill/>
                </a:ln>
                <a:solidFill>
                  <a:schemeClr val="tx2"/>
                </a:solidFill>
                <a:effectLst/>
                <a:uLnTx/>
                <a:uFillTx/>
                <a:latin typeface="Calibri"/>
                <a:ea typeface="+mn-ea"/>
                <a:cs typeface="+mn-cs"/>
              </a:rPr>
              <a:t>, IFSI, écoles, …) </a:t>
            </a:r>
            <a:endParaRPr kumimoji="0" lang="fr-FR" sz="1400" b="0" i="0" u="none" strike="noStrike" kern="1200" cap="none" spc="0" normalizeH="0" baseline="0" noProof="0" dirty="0">
              <a:ln>
                <a:noFill/>
              </a:ln>
              <a:solidFill>
                <a:schemeClr val="tx2"/>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38</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64308"/>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dirty="0">
                <a:solidFill>
                  <a:schemeClr val="tx1"/>
                </a:solidFill>
              </a:rPr>
              <a:t>Le candidat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0" name="Rectangle à coins arrondis 19"/>
          <p:cNvSpPr/>
          <p:nvPr/>
        </p:nvSpPr>
        <p:spPr>
          <a:xfrm>
            <a:off x="1360490" y="320748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723424"/>
            <a:ext cx="2657475" cy="323850"/>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dirty="0">
                <a:solidFill>
                  <a:prstClr val="white"/>
                </a:solidFill>
                <a:latin typeface="Calibri"/>
              </a:rPr>
              <a:t>OUI-SI</a:t>
            </a:r>
            <a:r>
              <a:rPr lang="fr-FR" sz="1200" b="1" kern="0" dirty="0">
                <a:solidFill>
                  <a:schemeClr val="bg2"/>
                </a:solidFill>
                <a:latin typeface="Calibri"/>
              </a:rPr>
              <a:t>*</a:t>
            </a:r>
            <a:r>
              <a:rPr lang="fr-FR" sz="1200" b="1" kern="0" dirty="0">
                <a:solidFill>
                  <a:prstClr val="white"/>
                </a:solidFill>
                <a:latin typeface="Calibri"/>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2789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210012"/>
            <a:ext cx="2657475" cy="323850"/>
          </a:xfrm>
          <a:prstGeom prst="roundRect">
            <a:avLst/>
          </a:prstGeom>
          <a:solidFill>
            <a:srgbClr val="417DC4"/>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774225"/>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279050"/>
            <a:ext cx="671512" cy="206375"/>
          </a:xfrm>
          <a:prstGeom prst="rightArrow">
            <a:avLst/>
          </a:prstGeom>
          <a:solidFill>
            <a:schemeClr val="tx2"/>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885004"/>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chemeClr val="tx2"/>
                </a:solidFill>
                <a:latin typeface="Calibri"/>
              </a:rPr>
              <a:t>Formation non sélective (licences, </a:t>
            </a:r>
            <a:r>
              <a:rPr lang="fr-FR" sz="1400" b="1" dirty="0" smtClean="0">
                <a:solidFill>
                  <a:schemeClr val="tx2"/>
                </a:solidFill>
                <a:latin typeface="Calibri"/>
              </a:rPr>
              <a:t>PPPE, PASS</a:t>
            </a:r>
            <a:r>
              <a:rPr lang="fr-FR" sz="1400" b="1" dirty="0">
                <a:solidFill>
                  <a:schemeClr val="tx2"/>
                </a:solidFill>
                <a:latin typeface="Calibri"/>
              </a:rPr>
              <a:t>) </a:t>
            </a:r>
            <a:endParaRPr lang="fr-FR" sz="1800" b="1" dirty="0">
              <a:solidFill>
                <a:schemeClr val="tx2"/>
              </a:solidFill>
              <a:latin typeface="Calibri"/>
            </a:endParaRPr>
          </a:p>
        </p:txBody>
      </p:sp>
      <p:sp>
        <p:nvSpPr>
          <p:cNvPr id="33" name="Rectangle à coins arrondis 32"/>
          <p:cNvSpPr/>
          <p:nvPr/>
        </p:nvSpPr>
        <p:spPr>
          <a:xfrm>
            <a:off x="4933833" y="3212293"/>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4" name="Rectangle à coins arrondis 33"/>
          <p:cNvSpPr/>
          <p:nvPr/>
        </p:nvSpPr>
        <p:spPr>
          <a:xfrm>
            <a:off x="4958637" y="3704949"/>
            <a:ext cx="3708000" cy="32400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accepte la proposition ou y renonce</a:t>
            </a:r>
          </a:p>
        </p:txBody>
      </p:sp>
      <p:sp>
        <p:nvSpPr>
          <p:cNvPr id="35" name="Rectangle à coins arrondis 34"/>
          <p:cNvSpPr/>
          <p:nvPr/>
        </p:nvSpPr>
        <p:spPr>
          <a:xfrm>
            <a:off x="4944466" y="4143592"/>
            <a:ext cx="3708000" cy="323850"/>
          </a:xfrm>
          <a:prstGeom prst="roundRect">
            <a:avLst/>
          </a:prstGeom>
          <a:solidFill>
            <a:srgbClr val="FFCA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r>
              <a:rPr lang="fr-FR" sz="1100" b="1">
                <a:solidFill>
                  <a:schemeClr val="tx1"/>
                </a:solidFill>
              </a:rPr>
              <a:t>Le candidat maintient le vœu en attente ou y renonce</a:t>
            </a:r>
          </a:p>
        </p:txBody>
      </p:sp>
      <p:sp>
        <p:nvSpPr>
          <p:cNvPr id="2" name="ZoneTexte 1"/>
          <p:cNvSpPr txBox="1"/>
          <p:nvPr/>
        </p:nvSpPr>
        <p:spPr>
          <a:xfrm flipH="1">
            <a:off x="323527" y="4629441"/>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a:t>
            </a:r>
            <a:r>
              <a:rPr lang="fr-FR" sz="1100" dirty="0" smtClean="0"/>
              <a:t>(</a:t>
            </a:r>
            <a:r>
              <a:rPr lang="fr-FR" sz="1100" dirty="0"/>
              <a:t>remise à niveau, tutorat..) </a:t>
            </a:r>
          </a:p>
          <a:p>
            <a:endParaRPr lang="fr-FR" sz="1200" dirty="0"/>
          </a:p>
        </p:txBody>
      </p:sp>
      <p:sp>
        <p:nvSpPr>
          <p:cNvPr id="32" name="Titre 1"/>
          <p:cNvSpPr>
            <a:spLocks noGrp="1"/>
          </p:cNvSpPr>
          <p:nvPr>
            <p:ph type="title"/>
          </p:nvPr>
        </p:nvSpPr>
        <p:spPr>
          <a:xfrm>
            <a:off x="365813" y="834287"/>
            <a:ext cx="8784001" cy="447614"/>
          </a:xfrm>
        </p:spPr>
        <p:txBody>
          <a:bodyPr/>
          <a:lstStyle/>
          <a:p>
            <a:r>
              <a:rPr lang="fr-FR" sz="2400" dirty="0"/>
              <a:t>Les réponses des formations </a:t>
            </a:r>
            <a:r>
              <a:rPr lang="fr-FR" sz="2400" dirty="0" smtClean="0"/>
              <a:t>et les choix des candidats</a:t>
            </a:r>
            <a:endParaRPr lang="fr-FR" sz="2400" dirty="0"/>
          </a:p>
        </p:txBody>
      </p:sp>
      <p:sp>
        <p:nvSpPr>
          <p:cNvPr id="31" name="Rectangle à coins arrondis 30"/>
          <p:cNvSpPr/>
          <p:nvPr/>
        </p:nvSpPr>
        <p:spPr>
          <a:xfrm>
            <a:off x="1347790" y="1489959"/>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dirty="0">
                <a:ln>
                  <a:noFill/>
                </a:ln>
                <a:solidFill>
                  <a:prstClr val="white"/>
                </a:solidFill>
                <a:effectLst/>
                <a:uLnTx/>
                <a:uFillTx/>
                <a:latin typeface="Calibri"/>
                <a:ea typeface="+mn-ea"/>
                <a:cs typeface="+mn-cs"/>
              </a:rPr>
              <a:t>OUI (proposition d’admission)</a:t>
            </a:r>
          </a:p>
        </p:txBody>
      </p:sp>
      <p:sp>
        <p:nvSpPr>
          <p:cNvPr id="36" name="Rectangle à coins arrondis 35"/>
          <p:cNvSpPr/>
          <p:nvPr/>
        </p:nvSpPr>
        <p:spPr>
          <a:xfrm>
            <a:off x="1357315" y="3205817"/>
            <a:ext cx="2657475" cy="325437"/>
          </a:xfrm>
          <a:prstGeom prst="roundRect">
            <a:avLst/>
          </a:prstGeom>
          <a:solidFill>
            <a:srgbClr val="000091"/>
          </a:solidFill>
          <a:ln w="9525" cap="flat" cmpd="sng" algn="ctr">
            <a:noFill/>
            <a:prstDash val="solid"/>
          </a:ln>
          <a:effectLst>
            <a:outerShdw blurRad="40000" dist="23000" dir="5400000" rotWithShape="0">
              <a:srgbClr val="000000">
                <a:alpha val="35000"/>
              </a:srgbClr>
            </a:outerShdw>
          </a:effectLst>
        </p:spPr>
        <p:txBody>
          <a:bodyPr anchor="ctr"/>
          <a:lstStyle/>
          <a:p>
            <a:pPr algn="ctr" defTabSz="457200"/>
            <a:r>
              <a:rPr lang="fr-FR" sz="1200" b="1" kern="0">
                <a:solidFill>
                  <a:prstClr val="white"/>
                </a:solidFill>
                <a:latin typeface="Calibri"/>
              </a:rPr>
              <a:t>OUI (proposition d’admission)</a:t>
            </a:r>
          </a:p>
        </p:txBody>
      </p:sp>
    </p:spTree>
    <p:extLst>
      <p:ext uri="{BB962C8B-B14F-4D97-AF65-F5344CB8AC3E}">
        <p14:creationId xmlns:p14="http://schemas.microsoft.com/office/powerpoint/2010/main" val="933716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8857" y="771550"/>
            <a:ext cx="8369330" cy="740478"/>
          </a:xfrm>
        </p:spPr>
        <p:txBody>
          <a:bodyPr/>
          <a:lstStyle/>
          <a:p>
            <a:r>
              <a:rPr lang="fr-FR" sz="2400"/>
              <a:t>Des alertes dès qu’un candidat reçoit une proposition d’admission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39</a:t>
            </a:fld>
            <a:endParaRPr lang="fr-FR"/>
          </a:p>
        </p:txBody>
      </p:sp>
      <p:sp>
        <p:nvSpPr>
          <p:cNvPr id="7" name="Espace réservé du texte 2"/>
          <p:cNvSpPr txBox="1">
            <a:spLocks/>
          </p:cNvSpPr>
          <p:nvPr/>
        </p:nvSpPr>
        <p:spPr>
          <a:xfrm>
            <a:off x="251522" y="1606528"/>
            <a:ext cx="6264694" cy="2261366"/>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93687" indent="-285750">
              <a:buSzTx/>
            </a:pPr>
            <a:r>
              <a:rPr lang="fr-FR" sz="1600" b="1" dirty="0">
                <a:solidFill>
                  <a:schemeClr val="bg1"/>
                </a:solidFill>
                <a:highlight>
                  <a:srgbClr val="0000FF"/>
                </a:highlight>
              </a:rPr>
              <a:t>par SMS et par mail dans sa messagerie personnelle</a:t>
            </a:r>
            <a:r>
              <a:rPr kumimoji="0" lang="fr-FR" sz="1600" b="1" i="0" u="none" strike="noStrike" kern="1200" cap="none" spc="0" normalizeH="0" baseline="0" noProof="0" dirty="0">
                <a:ln>
                  <a:noFill/>
                </a:ln>
                <a:solidFill>
                  <a:srgbClr val="F28E65"/>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(rappel : une adresse mail valide et régulièrement consultée et un numéro de portable sont demandés au moment de l’inscription  Parcoursup)</a:t>
            </a:r>
            <a:endParaRPr kumimoji="0" lang="fr-FR" sz="1600" b="1"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par notification sur l’application Parcoursup</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(application</a:t>
            </a:r>
            <a:r>
              <a:rPr kumimoji="0" lang="fr-FR" sz="1600" b="0" i="0" u="none" strike="noStrike" kern="1200" cap="none" spc="0" normalizeH="0" noProof="0" dirty="0">
                <a:ln>
                  <a:noFill/>
                </a:ln>
                <a:solidFill>
                  <a:schemeClr val="tx1"/>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téléchargeable à partir du </a:t>
            </a:r>
            <a:r>
              <a:rPr kumimoji="0" lang="fr-FR" sz="1600" b="0" i="0" u="none" strike="noStrike" kern="1200" cap="none" spc="0" normalizeH="0" baseline="0" noProof="0" dirty="0" smtClean="0">
                <a:ln>
                  <a:noFill/>
                </a:ln>
                <a:solidFill>
                  <a:schemeClr val="tx1"/>
                </a:solidFill>
                <a:effectLst/>
                <a:uLnTx/>
                <a:uFillTx/>
                <a:ea typeface="+mn-ea"/>
                <a:cs typeface="+mn-cs"/>
              </a:rPr>
              <a:t>30 mai 2024)</a:t>
            </a:r>
            <a:endParaRPr kumimoji="0" lang="fr-FR" sz="1600" b="0" i="0" u="none" strike="noStrike" kern="1200" cap="none" spc="0" normalizeH="0" baseline="0" noProof="0" dirty="0">
              <a:ln>
                <a:noFill/>
              </a:ln>
              <a:solidFill>
                <a:schemeClr val="tx1"/>
              </a:solidFill>
              <a:effectLst/>
              <a:uLnTx/>
              <a:uFillTx/>
              <a:ea typeface="+mn-ea"/>
              <a:cs typeface="+mn-cs"/>
            </a:endParaRPr>
          </a:p>
          <a:p>
            <a:pPr marL="293687" indent="-285750">
              <a:buSzTx/>
            </a:pPr>
            <a:r>
              <a:rPr lang="fr-FR" sz="1600" b="1" dirty="0">
                <a:solidFill>
                  <a:schemeClr val="bg1"/>
                </a:solidFill>
                <a:highlight>
                  <a:srgbClr val="0000FF"/>
                </a:highlight>
              </a:rPr>
              <a:t>dans la messagerie intégrée au dossier</a:t>
            </a:r>
            <a:r>
              <a:rPr kumimoji="0" lang="fr-FR" sz="1600" b="1" i="0" u="none" strike="noStrike" kern="1200" cap="none" spc="0" normalizeH="0" baseline="0" noProof="0" dirty="0">
                <a:ln>
                  <a:noFill/>
                </a:ln>
                <a:solidFill>
                  <a:schemeClr val="tx2"/>
                </a:solidFill>
                <a:effectLst/>
                <a:uLnTx/>
                <a:uFillTx/>
                <a:ea typeface="+mn-ea"/>
                <a:cs typeface="+mn-cs"/>
              </a:rPr>
              <a:t> </a:t>
            </a:r>
            <a:r>
              <a:rPr kumimoji="0" lang="fr-FR" sz="1600" b="0" i="0" u="none" strike="noStrike" kern="1200" cap="none" spc="0" normalizeH="0" baseline="0" noProof="0" dirty="0">
                <a:ln>
                  <a:noFill/>
                </a:ln>
                <a:solidFill>
                  <a:schemeClr val="tx1"/>
                </a:solidFill>
                <a:effectLst/>
                <a:uLnTx/>
                <a:uFillTx/>
                <a:ea typeface="+mn-ea"/>
                <a:cs typeface="+mn-cs"/>
              </a:rPr>
              <a:t>candidat sur Parcoursup</a:t>
            </a:r>
          </a:p>
          <a:p>
            <a:pPr marL="457200" marR="0" lvl="1" indent="0" algn="l" defTabSz="457200" rtl="0" eaLnBrk="1" fontAlgn="auto" latinLnBrk="0" hangingPunct="1">
              <a:lnSpc>
                <a:spcPct val="100000"/>
              </a:lnSpc>
              <a:spcBef>
                <a:spcPct val="20000"/>
              </a:spcBef>
              <a:spcAft>
                <a:spcPts val="0"/>
              </a:spcAft>
              <a:buClr>
                <a:srgbClr val="FF0000"/>
              </a:buClr>
              <a:buSzTx/>
              <a:buFont typeface="Arial-ItalicMT" charset="0"/>
              <a:buNone/>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1"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100" b="0" i="0" u="none" strike="noStrike" kern="1200" cap="none" spc="0" normalizeH="0" baseline="0" noProof="0" dirty="0">
              <a:ln>
                <a:noFill/>
              </a:ln>
              <a:solidFill>
                <a:srgbClr val="3D566E"/>
              </a:solidFill>
              <a:effectLst/>
              <a:uLnTx/>
              <a:uFillTx/>
              <a:ea typeface="+mn-ea"/>
              <a:cs typeface="+mn-cs"/>
            </a:endParaRPr>
          </a:p>
        </p:txBody>
      </p:sp>
      <p:sp>
        <p:nvSpPr>
          <p:cNvPr id="8" name="Espace réservé du numéro de diapositive 3"/>
          <p:cNvSpPr txBox="1">
            <a:spLocks/>
          </p:cNvSpPr>
          <p:nvPr/>
        </p:nvSpPr>
        <p:spPr>
          <a:xfrm>
            <a:off x="8340049" y="6285507"/>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mtClean="0">
                <a:solidFill>
                  <a:prstClr val="white"/>
                </a:solidFill>
                <a:latin typeface="Calibri"/>
              </a:rPr>
              <a:pPr/>
              <a:t>39</a:t>
            </a:fld>
            <a:endParaRPr lang="fr-FR">
              <a:solidFill>
                <a:prstClr val="white"/>
              </a:solidFill>
              <a:latin typeface="Calibri"/>
            </a:endParaRPr>
          </a:p>
        </p:txBody>
      </p:sp>
      <p:sp>
        <p:nvSpPr>
          <p:cNvPr id="10" name="Rectangle à coins arrondis 9"/>
          <p:cNvSpPr/>
          <p:nvPr/>
        </p:nvSpPr>
        <p:spPr>
          <a:xfrm>
            <a:off x="531020" y="3793338"/>
            <a:ext cx="5984080" cy="843558"/>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marL="0" lvl="1" defTabSz="457200">
              <a:lnSpc>
                <a:spcPct val="90000"/>
              </a:lnSpc>
              <a:buSzPct val="100000"/>
              <a:defRPr/>
            </a:pPr>
            <a:r>
              <a:rPr lang="fr-FR" sz="1600" b="1" u="sng" dirty="0">
                <a:solidFill>
                  <a:schemeClr val="bg1"/>
                </a:solidFill>
              </a:rPr>
              <a:t>Info</a:t>
            </a:r>
            <a:r>
              <a:rPr lang="fr-FR" sz="1600" b="1" kern="0" dirty="0">
                <a:solidFill>
                  <a:schemeClr val="bg1"/>
                </a:solidFill>
              </a:rPr>
              <a:t> </a:t>
            </a:r>
            <a:r>
              <a:rPr lang="fr-FR" sz="1600" kern="0" dirty="0">
                <a:solidFill>
                  <a:schemeClr val="bg1"/>
                </a:solidFill>
              </a:rPr>
              <a:t>: </a:t>
            </a:r>
            <a:r>
              <a:rPr lang="fr-FR" sz="1600" kern="0" dirty="0" smtClean="0">
                <a:solidFill>
                  <a:schemeClr val="bg1"/>
                </a:solidFill>
              </a:rPr>
              <a:t>du 16 au 23 juin 2024, pendant les épreuves écrites du bac, les délais de réponse aux propositions d’admission sont suspendus pour permettre aux lycéens de se concentrer sur les épreuves.</a:t>
            </a:r>
            <a:endParaRPr lang="fr-FR" sz="1600" kern="0" dirty="0">
              <a:solidFill>
                <a:schemeClr val="bg1"/>
              </a:solidFill>
            </a:endParaRP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1275606"/>
            <a:ext cx="2051053" cy="3086075"/>
          </a:xfrm>
          <a:prstGeom prst="rect">
            <a:avLst/>
          </a:prstGeom>
        </p:spPr>
      </p:pic>
    </p:spTree>
    <p:extLst>
      <p:ext uri="{BB962C8B-B14F-4D97-AF65-F5344CB8AC3E}">
        <p14:creationId xmlns:p14="http://schemas.microsoft.com/office/powerpoint/2010/main" val="1084904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pPr/>
              <a:t>4</a:t>
            </a:fld>
            <a:endParaRPr lang="fr-FR" dirty="0"/>
          </a:p>
        </p:txBody>
      </p:sp>
      <p:sp>
        <p:nvSpPr>
          <p:cNvPr id="14" name="ZoneTexte 13"/>
          <p:cNvSpPr txBox="1"/>
          <p:nvPr/>
        </p:nvSpPr>
        <p:spPr>
          <a:xfrm>
            <a:off x="395536" y="3548792"/>
            <a:ext cx="3384376" cy="923330"/>
          </a:xfrm>
          <a:prstGeom prst="rect">
            <a:avLst/>
          </a:prstGeom>
          <a:noFill/>
        </p:spPr>
        <p:txBody>
          <a:bodyPr wrap="square" rtlCol="0">
            <a:spAutoFit/>
          </a:bodyPr>
          <a:lstStyle/>
          <a:p>
            <a:r>
              <a:rPr lang="fr-FR" sz="1500" b="1" dirty="0">
                <a:solidFill>
                  <a:schemeClr val="bg1"/>
                </a:solidFill>
                <a:highlight>
                  <a:srgbClr val="0000FF"/>
                </a:highlight>
              </a:rPr>
              <a:t>Avenirs.onisep.fr</a:t>
            </a:r>
          </a:p>
          <a:p>
            <a:pPr algn="just"/>
            <a:r>
              <a:rPr lang="fr-FR" sz="1300" dirty="0" smtClean="0"/>
              <a:t>Retrouvez </a:t>
            </a:r>
            <a:r>
              <a:rPr lang="fr-FR" sz="1300" dirty="0"/>
              <a:t>toutes les informations sélectionnées par l’Onisep sur les filières, les formations, les métiers </a:t>
            </a:r>
          </a:p>
        </p:txBody>
      </p:sp>
      <p:sp>
        <p:nvSpPr>
          <p:cNvPr id="15" name="ZoneTexte 14"/>
          <p:cNvSpPr txBox="1"/>
          <p:nvPr/>
        </p:nvSpPr>
        <p:spPr>
          <a:xfrm flipH="1">
            <a:off x="4283967" y="3557990"/>
            <a:ext cx="4248472" cy="923330"/>
          </a:xfrm>
          <a:prstGeom prst="rect">
            <a:avLst/>
          </a:prstGeom>
          <a:noFill/>
        </p:spPr>
        <p:txBody>
          <a:bodyPr wrap="square" rtlCol="0">
            <a:spAutoFit/>
          </a:bodyPr>
          <a:lstStyle/>
          <a:p>
            <a:r>
              <a:rPr lang="fr-FR" sz="1500" b="1" dirty="0" smtClean="0">
                <a:solidFill>
                  <a:schemeClr val="bg1"/>
                </a:solidFill>
                <a:highlight>
                  <a:srgbClr val="0000FF"/>
                </a:highlight>
              </a:rPr>
              <a:t>Parcoursup.gouv.fr </a:t>
            </a:r>
            <a:r>
              <a:rPr lang="fr-FR" sz="1500" b="1" dirty="0">
                <a:solidFill>
                  <a:schemeClr val="bg1"/>
                </a:solidFill>
                <a:highlight>
                  <a:srgbClr val="0000FF"/>
                </a:highlight>
              </a:rPr>
              <a:t>: </a:t>
            </a:r>
            <a:r>
              <a:rPr lang="fr-FR" sz="1500" dirty="0">
                <a:solidFill>
                  <a:schemeClr val="bg1"/>
                </a:solidFill>
                <a:highlight>
                  <a:srgbClr val="0000FF"/>
                </a:highlight>
              </a:rPr>
              <a:t> </a:t>
            </a:r>
          </a:p>
          <a:p>
            <a:pPr marL="285750" indent="-285750">
              <a:buFontTx/>
              <a:buChar char="-"/>
            </a:pPr>
            <a:r>
              <a:rPr lang="fr-FR" sz="1300" dirty="0"/>
              <a:t>Le moteur de recherche Parcoursup </a:t>
            </a:r>
            <a:endParaRPr lang="fr-FR" sz="1300" dirty="0" smtClean="0"/>
          </a:p>
          <a:p>
            <a:pPr marL="285750" indent="-285750">
              <a:buFontTx/>
              <a:buChar char="-"/>
            </a:pPr>
            <a:r>
              <a:rPr lang="fr-FR" sz="1300" dirty="0" smtClean="0"/>
              <a:t>un </a:t>
            </a:r>
            <a:r>
              <a:rPr lang="fr-FR" sz="1300" dirty="0"/>
              <a:t>accès vers d’autres sites numériques d’aide à l’orientation et un lien vers le site de votre Région </a:t>
            </a:r>
          </a:p>
        </p:txBody>
      </p:sp>
      <p:sp>
        <p:nvSpPr>
          <p:cNvPr id="2" name="Rectangle à coins arrondis 6">
            <a:extLst>
              <a:ext uri="{FF2B5EF4-FFF2-40B4-BE49-F238E27FC236}">
                <a16:creationId xmlns:a16="http://schemas.microsoft.com/office/drawing/2014/main" id="{D6B32044-2777-BA50-5830-243AE6AF7D20}"/>
              </a:ext>
            </a:extLst>
          </p:cNvPr>
          <p:cNvSpPr/>
          <p:nvPr/>
        </p:nvSpPr>
        <p:spPr>
          <a:xfrm>
            <a:off x="4211960" y="195486"/>
            <a:ext cx="4464497" cy="344514"/>
          </a:xfrm>
          <a:prstGeom prst="roundRect">
            <a:avLst/>
          </a:prstGeom>
          <a:solidFill>
            <a:schemeClr val="accent6">
              <a:alpha val="69804"/>
            </a:schemeClr>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Des outils pour préparer votre projet d’orientation</a:t>
            </a:r>
          </a:p>
        </p:txBody>
      </p:sp>
      <p:pic>
        <p:nvPicPr>
          <p:cNvPr id="10" name="Image 9"/>
          <p:cNvPicPr>
            <a:picLocks noChangeAspect="1"/>
          </p:cNvPicPr>
          <p:nvPr/>
        </p:nvPicPr>
        <p:blipFill>
          <a:blip r:embed="rId2"/>
          <a:stretch>
            <a:fillRect/>
          </a:stretch>
        </p:blipFill>
        <p:spPr>
          <a:xfrm>
            <a:off x="4952437" y="1028018"/>
            <a:ext cx="3580002" cy="2227792"/>
          </a:xfrm>
          <a:prstGeom prst="rect">
            <a:avLst/>
          </a:prstGeom>
        </p:spPr>
      </p:pic>
      <p:pic>
        <p:nvPicPr>
          <p:cNvPr id="3" name="Image 2"/>
          <p:cNvPicPr>
            <a:picLocks noChangeAspect="1"/>
          </p:cNvPicPr>
          <p:nvPr/>
        </p:nvPicPr>
        <p:blipFill>
          <a:blip r:embed="rId3"/>
          <a:stretch>
            <a:fillRect/>
          </a:stretch>
        </p:blipFill>
        <p:spPr>
          <a:xfrm>
            <a:off x="391171" y="1339227"/>
            <a:ext cx="4149061" cy="1812517"/>
          </a:xfrm>
          <a:prstGeom prst="rect">
            <a:avLst/>
          </a:prstGeom>
        </p:spPr>
      </p:pic>
    </p:spTree>
    <p:extLst>
      <p:ext uri="{BB962C8B-B14F-4D97-AF65-F5344CB8AC3E}">
        <p14:creationId xmlns:p14="http://schemas.microsoft.com/office/powerpoint/2010/main" val="2227198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a:t>
            </a:r>
            <a:r>
              <a:rPr lang="fr-FR" sz="2400" dirty="0" smtClean="0"/>
              <a:t>(1/2)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solidFill>
                  <a:schemeClr val="bg1"/>
                </a:solidFill>
                <a:highlight>
                  <a:srgbClr val="0000FF"/>
                </a:highlight>
              </a:rPr>
              <a:t>Le lycéen reçoit une seule proposition d’admission et il a des vœux en attente :</a:t>
            </a:r>
          </a:p>
          <a:p>
            <a:pPr marL="627063" lvl="1" indent="-169863" defTabSz="457200">
              <a:spcBef>
                <a:spcPct val="20000"/>
              </a:spcBef>
              <a:spcAft>
                <a:spcPts val="0"/>
              </a:spcAft>
              <a:buClr>
                <a:srgbClr val="FF0000"/>
              </a:buClr>
            </a:pPr>
            <a:r>
              <a:rPr lang="fr-FR" sz="1500" dirty="0"/>
              <a:t>Il</a:t>
            </a:r>
            <a:r>
              <a:rPr lang="fr-FR" sz="1500" dirty="0">
                <a:solidFill>
                  <a:srgbClr val="3D566E"/>
                </a:solidFill>
              </a:rPr>
              <a:t> </a:t>
            </a:r>
            <a:r>
              <a:rPr lang="fr-FR" sz="1500" dirty="0"/>
              <a:t>accepte la proposition </a:t>
            </a:r>
            <a:r>
              <a:rPr lang="fr-FR" sz="1500" dirty="0">
                <a:solidFill>
                  <a:schemeClr val="tx1"/>
                </a:solidFill>
              </a:rPr>
              <a:t>(ou y renonce). Il peut ensuite indiquer </a:t>
            </a:r>
            <a:r>
              <a:rPr lang="fr-FR" sz="1500" dirty="0" smtClean="0">
                <a:solidFill>
                  <a:schemeClr val="tx1"/>
                </a:solidFill>
              </a:rPr>
              <a:t>le(s) vœu(x) </a:t>
            </a:r>
            <a:r>
              <a:rPr lang="fr-FR" sz="1500" dirty="0">
                <a:solidFill>
                  <a:schemeClr val="tx1"/>
                </a:solidFill>
              </a:rPr>
              <a:t>en attente qu’il souhaite </a:t>
            </a:r>
            <a:r>
              <a:rPr lang="fr-FR" sz="1500" dirty="0" smtClean="0">
                <a:solidFill>
                  <a:schemeClr val="tx1"/>
                </a:solidFill>
              </a:rPr>
              <a:t>conserver (cette possibilité existe jusqu’au moment de l’archivage des vœux en attente)</a:t>
            </a:r>
            <a:endParaRPr lang="fr-FR" sz="1500" dirty="0">
              <a:solidFill>
                <a:schemeClr val="tx1"/>
              </a:solidFill>
            </a:endParaRPr>
          </a:p>
          <a:p>
            <a:pPr marL="627063" lvl="1" indent="-169863" defTabSz="457200">
              <a:spcBef>
                <a:spcPct val="20000"/>
              </a:spcBef>
              <a:spcAft>
                <a:spcPts val="0"/>
              </a:spcAft>
              <a:buClr>
                <a:srgbClr val="FF0000"/>
              </a:buClr>
            </a:pPr>
            <a:r>
              <a:rPr lang="fr-FR" sz="1500" dirty="0">
                <a:solidFill>
                  <a:schemeClr val="tx1"/>
                </a:solidFill>
              </a:rPr>
              <a:t>S’il accepte définitivement la proposition, cela signifie qu’il renonce à tous ses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600" b="1" dirty="0"/>
              <a:t> </a:t>
            </a:r>
            <a:r>
              <a:rPr lang="fr-FR" sz="1600" b="1" dirty="0">
                <a:solidFill>
                  <a:schemeClr val="bg1"/>
                </a:solidFill>
                <a:highlight>
                  <a:srgbClr val="0000FF"/>
                </a:highlight>
              </a:rPr>
              <a:t>Le lycéen reçoit plusieurs propositions d’admission et il a des vœux en attente :</a:t>
            </a:r>
          </a:p>
          <a:p>
            <a:pPr marL="627063" lvl="1" indent="-169863" defTabSz="457200">
              <a:spcBef>
                <a:spcPct val="20000"/>
              </a:spcBef>
              <a:spcAft>
                <a:spcPts val="0"/>
              </a:spcAft>
              <a:buClr>
                <a:srgbClr val="FF0000"/>
              </a:buClr>
            </a:pPr>
            <a:r>
              <a:rPr lang="fr-FR" sz="1500" dirty="0"/>
              <a:t>Il ne peut accepter </a:t>
            </a:r>
            <a:r>
              <a:rPr lang="fr-FR" sz="1500" b="1" dirty="0"/>
              <a:t>qu’une seule proposition à la fois</a:t>
            </a:r>
            <a:r>
              <a:rPr lang="fr-FR" sz="1500" dirty="0">
                <a:solidFill>
                  <a:srgbClr val="3D566E"/>
                </a:solidFill>
              </a:rPr>
              <a:t>. </a:t>
            </a:r>
            <a:r>
              <a:rPr lang="fr-FR" sz="1500" dirty="0">
                <a:solidFill>
                  <a:schemeClr val="tx1"/>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500" dirty="0">
                <a:solidFill>
                  <a:schemeClr val="tx1"/>
                </a:solidFill>
              </a:rPr>
              <a:t>Il peut indiquer </a:t>
            </a:r>
            <a:r>
              <a:rPr lang="fr-FR" sz="1500" dirty="0" smtClean="0">
                <a:solidFill>
                  <a:schemeClr val="tx1"/>
                </a:solidFill>
              </a:rPr>
              <a:t>le(s) vœu(x) </a:t>
            </a:r>
            <a:r>
              <a:rPr lang="fr-FR" sz="1500" dirty="0">
                <a:solidFill>
                  <a:schemeClr val="tx1"/>
                </a:solidFill>
              </a:rPr>
              <a:t>en attente qu’il souhaite conserver</a:t>
            </a:r>
          </a:p>
          <a:p>
            <a:pPr marL="627063" lvl="1" indent="-169863" defTabSz="457200">
              <a:spcBef>
                <a:spcPct val="20000"/>
              </a:spcBef>
              <a:spcAft>
                <a:spcPts val="0"/>
              </a:spcAft>
              <a:buClr>
                <a:srgbClr val="FF0000"/>
              </a:buClr>
            </a:pPr>
            <a:r>
              <a:rPr lang="fr-FR" sz="1500" dirty="0">
                <a:solidFill>
                  <a:schemeClr val="tx1"/>
                </a:solidFill>
              </a:rPr>
              <a:t>S’il accepte définitivement une proposition, cela signifie qu’il renonce aux autres vœux. Il consulte alors les</a:t>
            </a:r>
            <a:r>
              <a:rPr lang="fr-FR" sz="1500" dirty="0">
                <a:solidFill>
                  <a:srgbClr val="0C5076"/>
                </a:solidFill>
              </a:rPr>
              <a:t> </a:t>
            </a:r>
            <a:r>
              <a:rPr lang="fr-FR" sz="1500" dirty="0"/>
              <a:t>modalités d’inscription administrative </a:t>
            </a:r>
            <a:r>
              <a:rPr lang="fr-FR" sz="1500" dirty="0">
                <a:solidFill>
                  <a:schemeClr val="tx1"/>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40</a:t>
            </a:fld>
            <a:endParaRPr lang="fr-FR"/>
          </a:p>
        </p:txBody>
      </p:sp>
    </p:spTree>
    <p:extLst>
      <p:ext uri="{BB962C8B-B14F-4D97-AF65-F5344CB8AC3E}">
        <p14:creationId xmlns:p14="http://schemas.microsoft.com/office/powerpoint/2010/main" val="1380543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a:t>
            </a:r>
            <a:r>
              <a:rPr lang="fr-FR" sz="2400" dirty="0" smtClean="0"/>
              <a:t>(</a:t>
            </a:r>
            <a:r>
              <a:rPr lang="fr-FR" sz="2400" dirty="0"/>
              <a:t>2</a:t>
            </a:r>
            <a:r>
              <a:rPr lang="fr-FR" sz="2400" dirty="0" smtClean="0"/>
              <a:t>/2)</a:t>
            </a:r>
            <a:r>
              <a:rPr lang="fr-FR" sz="2400" dirty="0"/>
              <a:t/>
            </a:r>
            <a:br>
              <a:rPr lang="fr-FR" sz="24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42336" y="140057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 en attente »</a:t>
            </a:r>
          </a:p>
          <a:p>
            <a:pPr marL="742950" lvl="1" indent="-285750" defTabSz="457200">
              <a:spcBef>
                <a:spcPct val="20000"/>
              </a:spcBef>
              <a:spcAft>
                <a:spcPts val="0"/>
              </a:spcAft>
              <a:buClr>
                <a:srgbClr val="FF0000"/>
              </a:buClr>
            </a:pPr>
            <a:r>
              <a:rPr lang="fr-FR" sz="1600" dirty="0" smtClean="0"/>
              <a:t>des</a:t>
            </a:r>
            <a:r>
              <a:rPr lang="fr-FR" sz="1600" dirty="0" smtClean="0">
                <a:solidFill>
                  <a:srgbClr val="0C5076"/>
                </a:solidFill>
              </a:rPr>
              <a:t> </a:t>
            </a:r>
            <a:r>
              <a:rPr lang="fr-FR" sz="1600" dirty="0"/>
              <a:t>indicateurs</a:t>
            </a:r>
            <a:r>
              <a:rPr lang="fr-FR" sz="1600" dirty="0">
                <a:solidFill>
                  <a:srgbClr val="0C5076"/>
                </a:solidFill>
              </a:rPr>
              <a:t> </a:t>
            </a:r>
            <a:r>
              <a:rPr lang="fr-FR" sz="1600" dirty="0">
                <a:solidFill>
                  <a:schemeClr val="tx1"/>
                </a:solidFill>
              </a:rPr>
              <a:t>s’affichent dans son dossier pour chaque vœu en attente et l’aident à </a:t>
            </a:r>
            <a:r>
              <a:rPr lang="fr-FR" sz="1600" dirty="0"/>
              <a:t>suivre sa situation </a:t>
            </a:r>
            <a:r>
              <a:rPr lang="fr-FR" sz="1600" dirty="0">
                <a:solidFill>
                  <a:schemeClr val="tx1"/>
                </a:solidFill>
              </a:rPr>
              <a:t>qui évolue jusqu’au </a:t>
            </a:r>
            <a:r>
              <a:rPr lang="fr-FR" sz="1600" dirty="0" smtClean="0">
                <a:solidFill>
                  <a:schemeClr val="tx1"/>
                </a:solidFill>
              </a:rPr>
              <a:t>12 </a:t>
            </a:r>
            <a:r>
              <a:rPr lang="fr-FR" sz="1600" dirty="0">
                <a:solidFill>
                  <a:schemeClr val="tx1"/>
                </a:solidFill>
              </a:rPr>
              <a:t>juillet </a:t>
            </a:r>
            <a:r>
              <a:rPr lang="fr-FR" sz="1600" dirty="0" smtClean="0">
                <a:solidFill>
                  <a:schemeClr val="tx1"/>
                </a:solidFill>
              </a:rPr>
              <a:t>2024 en </a:t>
            </a:r>
            <a:r>
              <a:rPr lang="fr-FR" sz="1600" dirty="0">
                <a:solidFill>
                  <a:schemeClr val="tx1"/>
                </a:solidFill>
              </a:rPr>
              <a:t>fonction des places libérées par d’autres </a:t>
            </a:r>
            <a:r>
              <a:rPr lang="fr-FR" sz="1600" dirty="0" smtClean="0">
                <a:solidFill>
                  <a:schemeClr val="tx1"/>
                </a:solidFill>
              </a:rPr>
              <a:t>candidats</a:t>
            </a:r>
            <a:r>
              <a:rPr lang="fr-FR" sz="400" dirty="0">
                <a:solidFill>
                  <a:schemeClr val="tx1"/>
                </a:solidFill>
              </a:rPr>
              <a:t>  </a:t>
            </a:r>
            <a:r>
              <a:rPr lang="fr-FR" sz="400" dirty="0" smtClean="0">
                <a:solidFill>
                  <a:schemeClr val="tx1"/>
                </a:solidFill>
              </a:rPr>
              <a:t>  </a:t>
            </a:r>
            <a:endParaRPr lang="fr-FR" sz="1600" dirty="0">
              <a:solidFill>
                <a:srgbClr val="3D566E"/>
              </a:solidFill>
              <a:cs typeface="Arial"/>
            </a:endParaRPr>
          </a:p>
          <a:p>
            <a:pPr marL="177800" indent="-177800" defTabSz="457200">
              <a:spcBef>
                <a:spcPct val="20000"/>
              </a:spcBef>
              <a:spcAft>
                <a:spcPts val="0"/>
              </a:spcAft>
              <a:buClr>
                <a:srgbClr val="FF0000"/>
              </a:buClr>
              <a:buSzPct val="100000"/>
              <a:buFont typeface="Lucida Grande"/>
              <a:buChar char="&gt;"/>
            </a:pPr>
            <a:r>
              <a:rPr lang="fr-FR" sz="1800" b="1" dirty="0">
                <a:solidFill>
                  <a:schemeClr val="bg1"/>
                </a:solidFill>
                <a:highlight>
                  <a:srgbClr val="0000FF"/>
                </a:highlight>
              </a:rPr>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smtClean="0">
                <a:solidFill>
                  <a:schemeClr val="tx1"/>
                </a:solidFill>
              </a:rPr>
              <a:t>dès </a:t>
            </a:r>
            <a:r>
              <a:rPr lang="fr-FR" sz="1600" dirty="0">
                <a:solidFill>
                  <a:schemeClr val="tx1"/>
                </a:solidFill>
              </a:rPr>
              <a:t>le </a:t>
            </a:r>
            <a:r>
              <a:rPr lang="fr-FR" sz="1600" dirty="0" smtClean="0">
                <a:solidFill>
                  <a:schemeClr val="tx1"/>
                </a:solidFill>
              </a:rPr>
              <a:t>30 mai 2024, </a:t>
            </a:r>
            <a:r>
              <a:rPr lang="fr-FR" sz="1600" dirty="0">
                <a:solidFill>
                  <a:schemeClr val="tx1"/>
                </a:solidFill>
              </a:rPr>
              <a:t>il peut demander un conseil ou un accompagnement individuel ou collectif dans son lycée ou dans un CIO pour envisager d’autres choix de formation et préparer la phase complémentaire à partir du </a:t>
            </a:r>
            <a:r>
              <a:rPr lang="fr-FR" sz="1600" dirty="0" smtClean="0">
                <a:solidFill>
                  <a:schemeClr val="tx1"/>
                </a:solidFill>
              </a:rPr>
              <a:t>11 </a:t>
            </a:r>
            <a:r>
              <a:rPr lang="fr-FR" sz="1600" dirty="0">
                <a:solidFill>
                  <a:schemeClr val="tx1"/>
                </a:solidFill>
              </a:rPr>
              <a:t>juin </a:t>
            </a:r>
            <a:r>
              <a:rPr lang="fr-FR" sz="1600" dirty="0" smtClean="0">
                <a:solidFill>
                  <a:schemeClr val="tx1"/>
                </a:solidFill>
              </a:rPr>
              <a:t>2024.</a:t>
            </a:r>
            <a:r>
              <a:rPr lang="fr-FR" sz="1600" dirty="0">
                <a:solidFill>
                  <a:schemeClr val="tx1"/>
                </a:solidFill>
              </a:rPr>
              <a:t> </a:t>
            </a:r>
            <a:endParaRPr lang="fr-FR" sz="1800" dirty="0">
              <a:solidFill>
                <a:schemeClr val="tx1"/>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41</a:t>
            </a:fld>
            <a:endParaRPr lang="fr-FR"/>
          </a:p>
        </p:txBody>
      </p:sp>
      <p:sp>
        <p:nvSpPr>
          <p:cNvPr id="7" name="Rectangle à coins arrondis 6"/>
          <p:cNvSpPr/>
          <p:nvPr/>
        </p:nvSpPr>
        <p:spPr>
          <a:xfrm>
            <a:off x="457200" y="3989393"/>
            <a:ext cx="8191500" cy="684000"/>
          </a:xfrm>
          <a:prstGeom prst="roundRect">
            <a:avLst/>
          </a:prstGeom>
          <a:solidFill>
            <a:srgbClr val="A558A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u="sng" dirty="0">
                <a:solidFill>
                  <a:schemeClr val="bg1"/>
                </a:solidFill>
              </a:rPr>
              <a:t>A </a:t>
            </a:r>
            <a:r>
              <a:rPr lang="fr-FR" sz="1600" b="1" u="sng" dirty="0" smtClean="0">
                <a:solidFill>
                  <a:schemeClr val="bg1"/>
                </a:solidFill>
              </a:rPr>
              <a:t>savoir</a:t>
            </a:r>
            <a:r>
              <a:rPr lang="fr-FR" sz="1600" dirty="0" smtClean="0">
                <a:solidFill>
                  <a:schemeClr val="bg1"/>
                </a:solidFill>
              </a:rPr>
              <a:t> : </a:t>
            </a:r>
            <a:r>
              <a:rPr lang="fr-FR" sz="1600" dirty="0"/>
              <a:t>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71550"/>
            <a:ext cx="8424000" cy="447614"/>
          </a:xfrm>
        </p:spPr>
        <p:txBody>
          <a:bodyPr/>
          <a:lstStyle/>
          <a:p>
            <a:r>
              <a:rPr lang="fr-FR" sz="2400" dirty="0" smtClean="0"/>
              <a:t>Des </a:t>
            </a:r>
            <a:r>
              <a:rPr lang="fr-FR" sz="2400" dirty="0"/>
              <a:t>solutions pour les candidats qui n’ont pas reçu de proposition d’admission </a:t>
            </a:r>
          </a:p>
        </p:txBody>
      </p:sp>
      <p:sp>
        <p:nvSpPr>
          <p:cNvPr id="3" name="Espace réservé du contenu 2"/>
          <p:cNvSpPr>
            <a:spLocks noGrp="1"/>
          </p:cNvSpPr>
          <p:nvPr>
            <p:ph sz="quarter" idx="4294967295"/>
          </p:nvPr>
        </p:nvSpPr>
        <p:spPr>
          <a:xfrm>
            <a:off x="351862" y="1572324"/>
            <a:ext cx="8612626" cy="3435886"/>
          </a:xfrm>
        </p:spPr>
        <p:txBody>
          <a:bodyPr/>
          <a:lstStyle/>
          <a:p>
            <a:pPr lvl="0"/>
            <a:r>
              <a:rPr lang="fr-FR" sz="1500" b="1" dirty="0">
                <a:solidFill>
                  <a:srgbClr val="EC130E"/>
                </a:solidFill>
              </a:rPr>
              <a:t>&gt;</a:t>
            </a:r>
            <a:r>
              <a:rPr lang="fr-FR" sz="1500" b="1" dirty="0"/>
              <a:t> </a:t>
            </a:r>
            <a:r>
              <a:rPr lang="fr-FR" sz="1500" b="1" dirty="0">
                <a:solidFill>
                  <a:schemeClr val="bg1"/>
                </a:solidFill>
                <a:highlight>
                  <a:srgbClr val="0000FF"/>
                </a:highlight>
              </a:rPr>
              <a:t>Dès le </a:t>
            </a:r>
            <a:r>
              <a:rPr lang="fr-FR" sz="1500" b="1" dirty="0" smtClean="0">
                <a:solidFill>
                  <a:schemeClr val="bg1"/>
                </a:solidFill>
                <a:highlight>
                  <a:srgbClr val="0000FF"/>
                </a:highlight>
              </a:rPr>
              <a:t>30 mai 2024 </a:t>
            </a:r>
            <a:r>
              <a:rPr lang="fr-FR" sz="1500" dirty="0"/>
              <a:t>: </a:t>
            </a:r>
            <a:r>
              <a:rPr lang="fr-FR" sz="1500" dirty="0">
                <a:solidFill>
                  <a:schemeClr val="tx1"/>
                </a:solidFill>
              </a:rPr>
              <a:t>les lycéens qui n'ont fait que des demandes en formations sélectives et qui n’ont reçu que des réponses négatives peuvent </a:t>
            </a:r>
            <a:r>
              <a:rPr lang="fr-FR" sz="1500" b="1" dirty="0"/>
              <a:t>demander</a:t>
            </a:r>
            <a:r>
              <a:rPr lang="fr-FR" sz="1500" dirty="0"/>
              <a:t> </a:t>
            </a:r>
            <a:r>
              <a:rPr lang="fr-FR" sz="1500" b="1" dirty="0"/>
              <a:t>un accompagnement individuel ou collectif au lycée ou dans un CIO</a:t>
            </a:r>
            <a:r>
              <a:rPr lang="fr-FR" sz="1500" dirty="0"/>
              <a:t> </a:t>
            </a:r>
            <a:r>
              <a:rPr lang="fr-FR" sz="1500" b="1" dirty="0"/>
              <a:t>pour définir un nouveau projet d’orientation et préparer la phase complémentaire</a:t>
            </a:r>
          </a:p>
          <a:p>
            <a:pPr lvl="0"/>
            <a:endParaRPr lang="fr-FR" sz="800" dirty="0"/>
          </a:p>
          <a:p>
            <a:pPr lvl="0"/>
            <a:r>
              <a:rPr lang="fr-FR" sz="1500" b="1" dirty="0">
                <a:solidFill>
                  <a:srgbClr val="EC130E"/>
                </a:solidFill>
              </a:rPr>
              <a:t>&gt;</a:t>
            </a:r>
            <a:r>
              <a:rPr lang="fr-FR" sz="1500" b="1" dirty="0"/>
              <a:t> </a:t>
            </a:r>
            <a:r>
              <a:rPr lang="fr-FR" sz="1500" b="1" dirty="0">
                <a:solidFill>
                  <a:schemeClr val="bg1"/>
                </a:solidFill>
                <a:highlight>
                  <a:srgbClr val="0000FF"/>
                </a:highlight>
              </a:rPr>
              <a:t>Du </a:t>
            </a:r>
            <a:r>
              <a:rPr lang="fr-FR" sz="1500" b="1" dirty="0" smtClean="0">
                <a:solidFill>
                  <a:schemeClr val="bg1"/>
                </a:solidFill>
                <a:highlight>
                  <a:srgbClr val="0000FF"/>
                </a:highlight>
              </a:rPr>
              <a:t>11 </a:t>
            </a:r>
            <a:r>
              <a:rPr lang="fr-FR" sz="1500" b="1" dirty="0">
                <a:solidFill>
                  <a:schemeClr val="bg1"/>
                </a:solidFill>
                <a:highlight>
                  <a:srgbClr val="0000FF"/>
                </a:highlight>
              </a:rPr>
              <a:t>juin au </a:t>
            </a:r>
            <a:r>
              <a:rPr lang="fr-FR" sz="1500" b="1" dirty="0" smtClean="0">
                <a:solidFill>
                  <a:schemeClr val="bg1"/>
                </a:solidFill>
                <a:highlight>
                  <a:srgbClr val="0000FF"/>
                </a:highlight>
              </a:rPr>
              <a:t>12 septembre 2024 </a:t>
            </a:r>
            <a:r>
              <a:rPr lang="fr-FR" sz="1500" dirty="0"/>
              <a:t>: </a:t>
            </a:r>
            <a:r>
              <a:rPr lang="fr-FR" sz="1500" dirty="0">
                <a:solidFill>
                  <a:schemeClr val="tx1"/>
                </a:solidFill>
              </a:rPr>
              <a:t>pendant la </a:t>
            </a:r>
            <a:r>
              <a:rPr lang="fr-FR" sz="1500" b="1" dirty="0"/>
              <a:t>phase complémentaire</a:t>
            </a:r>
            <a:r>
              <a:rPr lang="fr-FR" sz="1500" dirty="0">
                <a:solidFill>
                  <a:schemeClr val="tx1"/>
                </a:solidFill>
              </a:rPr>
              <a:t>, les lycéens peuvent </a:t>
            </a:r>
            <a:r>
              <a:rPr lang="fr-FR" sz="1500" b="1" dirty="0"/>
              <a:t>formuler jusqu’à 10 nouveaux </a:t>
            </a:r>
            <a:r>
              <a:rPr lang="fr-FR" sz="1500" b="1" dirty="0" smtClean="0"/>
              <a:t>vœux et répondre aux propositions </a:t>
            </a:r>
            <a:r>
              <a:rPr lang="fr-FR" sz="1500" b="1" dirty="0"/>
              <a:t>dans des formations disposant de places </a:t>
            </a:r>
            <a:r>
              <a:rPr lang="fr-FR" sz="1500" b="1" dirty="0" smtClean="0"/>
              <a:t>disponibles</a:t>
            </a:r>
            <a:endParaRPr lang="fr-FR" sz="1500" b="1" dirty="0"/>
          </a:p>
          <a:p>
            <a:pPr lvl="0"/>
            <a:endParaRPr lang="fr-FR" sz="800" dirty="0"/>
          </a:p>
          <a:p>
            <a:pPr lvl="0"/>
            <a:r>
              <a:rPr lang="fr-FR" sz="1500" b="1" dirty="0">
                <a:solidFill>
                  <a:srgbClr val="EC130E"/>
                </a:solidFill>
              </a:rPr>
              <a:t>&gt; </a:t>
            </a:r>
            <a:r>
              <a:rPr lang="fr-FR" sz="1500" b="1" dirty="0">
                <a:solidFill>
                  <a:schemeClr val="bg1"/>
                </a:solidFill>
                <a:highlight>
                  <a:srgbClr val="0000FF"/>
                </a:highlight>
              </a:rPr>
              <a:t>A partir du </a:t>
            </a:r>
            <a:r>
              <a:rPr lang="fr-FR" sz="1500" b="1" dirty="0" smtClean="0">
                <a:solidFill>
                  <a:schemeClr val="bg1"/>
                </a:solidFill>
                <a:highlight>
                  <a:srgbClr val="0000FF"/>
                </a:highlight>
              </a:rPr>
              <a:t>4 juillet 2024 </a:t>
            </a:r>
            <a:r>
              <a:rPr lang="fr-FR" sz="1500" dirty="0"/>
              <a:t>: </a:t>
            </a:r>
            <a:r>
              <a:rPr lang="fr-FR" sz="1500" dirty="0">
                <a:solidFill>
                  <a:schemeClr val="tx1"/>
                </a:solidFill>
              </a:rPr>
              <a:t>les </a:t>
            </a:r>
            <a:r>
              <a:rPr lang="fr-FR" sz="1500" dirty="0" smtClean="0">
                <a:solidFill>
                  <a:schemeClr val="tx1"/>
                </a:solidFill>
              </a:rPr>
              <a:t>candidats n’ayant pas eu de proposition </a:t>
            </a:r>
            <a:r>
              <a:rPr lang="fr-FR" sz="1500" dirty="0">
                <a:solidFill>
                  <a:schemeClr val="tx1"/>
                </a:solidFill>
              </a:rPr>
              <a:t>peuvent solliciter depuis leur dossier </a:t>
            </a:r>
            <a:r>
              <a:rPr lang="fr-FR" sz="1500" b="1" dirty="0"/>
              <a:t>l’accompagnement de la Commission d’Accès à l’Enseignement Supérieur</a:t>
            </a:r>
            <a:r>
              <a:rPr lang="fr-FR" sz="1500" dirty="0"/>
              <a:t> </a:t>
            </a:r>
            <a:r>
              <a:rPr lang="fr-FR" sz="1500" b="1" dirty="0"/>
              <a:t>(CAES) </a:t>
            </a:r>
            <a:r>
              <a:rPr lang="fr-FR" sz="1500" dirty="0">
                <a:solidFill>
                  <a:schemeClr val="tx1"/>
                </a:solidFill>
              </a:rPr>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42</a:t>
            </a:fld>
            <a:endParaRPr lang="fr-FR"/>
          </a:p>
        </p:txBody>
      </p:sp>
    </p:spTree>
    <p:extLst>
      <p:ext uri="{BB962C8B-B14F-4D97-AF65-F5344CB8AC3E}">
        <p14:creationId xmlns:p14="http://schemas.microsoft.com/office/powerpoint/2010/main" val="20728534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400" dirty="0"/>
              <a:t>L’inscription administrative dans la formation choisie </a:t>
            </a:r>
          </a:p>
        </p:txBody>
      </p:sp>
      <p:sp>
        <p:nvSpPr>
          <p:cNvPr id="3" name="Espace réservé du contenu 2"/>
          <p:cNvSpPr>
            <a:spLocks noGrp="1"/>
          </p:cNvSpPr>
          <p:nvPr>
            <p:ph sz="quarter" idx="4294967295"/>
          </p:nvPr>
        </p:nvSpPr>
        <p:spPr>
          <a:xfrm>
            <a:off x="251520" y="1347614"/>
            <a:ext cx="8424000" cy="3312368"/>
          </a:xfrm>
        </p:spPr>
        <p:txBody>
          <a:bodyPr/>
          <a:lstStyle/>
          <a:p>
            <a:pPr lvl="0" algn="just"/>
            <a:r>
              <a:rPr lang="fr-FR" sz="1600" dirty="0">
                <a:solidFill>
                  <a:schemeClr val="tx1"/>
                </a:solidFill>
              </a:rPr>
              <a:t>Après</a:t>
            </a:r>
            <a:r>
              <a:rPr lang="fr-FR" sz="1600" dirty="0"/>
              <a:t> </a:t>
            </a:r>
            <a:r>
              <a:rPr lang="fr-FR" sz="1600" b="1" dirty="0"/>
              <a:t>avoir accepté définitivement la proposition d’admission de son choix et après avoir eu ses résultats au baccalauréat,</a:t>
            </a:r>
            <a:r>
              <a:rPr lang="fr-FR" sz="1600" dirty="0"/>
              <a:t> </a:t>
            </a:r>
            <a:r>
              <a:rPr lang="fr-FR" sz="1600" dirty="0">
                <a:solidFill>
                  <a:schemeClr val="tx1"/>
                </a:solidFill>
              </a:rPr>
              <a:t>le lycéen procède à son inscription administrative. </a:t>
            </a:r>
          </a:p>
          <a:p>
            <a:pPr lvl="0" algn="just"/>
            <a:endParaRPr lang="fr-FR" sz="800" dirty="0"/>
          </a:p>
          <a:p>
            <a:pPr algn="just"/>
            <a:r>
              <a:rPr lang="fr-FR" sz="1600" dirty="0">
                <a:solidFill>
                  <a:schemeClr val="tx1"/>
                </a:solidFill>
              </a:rPr>
              <a:t>L’inscription administrative se fait </a:t>
            </a:r>
            <a:r>
              <a:rPr lang="fr-FR" sz="1600" b="1" dirty="0"/>
              <a:t>directement auprès de l’établissement choisi </a:t>
            </a:r>
            <a:r>
              <a:rPr lang="fr-FR" sz="1600" dirty="0">
                <a:solidFill>
                  <a:schemeClr val="tx1"/>
                </a:solidFill>
              </a:rPr>
              <a:t>et pas sur Parcoursup.</a:t>
            </a:r>
          </a:p>
          <a:p>
            <a:pPr lvl="0"/>
            <a:endParaRPr lang="fr-FR" sz="800" b="1" dirty="0"/>
          </a:p>
          <a:p>
            <a:pPr lvl="0"/>
            <a:r>
              <a:rPr lang="fr-FR" sz="1600" b="1" dirty="0">
                <a:solidFill>
                  <a:schemeClr val="bg1"/>
                </a:solidFill>
                <a:highlight>
                  <a:srgbClr val="0000FF"/>
                </a:highlight>
              </a:rPr>
              <a:t>Les modalités d’inscription sont propres à chaque établissement : </a:t>
            </a:r>
          </a:p>
          <a:p>
            <a:pPr marL="285750" indent="-285750" algn="just">
              <a:buClr>
                <a:srgbClr val="ED7454"/>
              </a:buClr>
              <a:buFont typeface="Arial" panose="020B0604020202020204" pitchFamily="34" charset="0"/>
              <a:buChar char="•"/>
            </a:pPr>
            <a:r>
              <a:rPr lang="fr-FR" sz="1600" dirty="0">
                <a:solidFill>
                  <a:schemeClr val="tx1"/>
                </a:solidFill>
              </a:rPr>
              <a:t>Consulter les modalités</a:t>
            </a:r>
            <a:r>
              <a:rPr lang="fr-FR" sz="1600" dirty="0" smtClean="0">
                <a:solidFill>
                  <a:schemeClr val="tx1"/>
                </a:solidFill>
              </a:rPr>
              <a:t> </a:t>
            </a:r>
            <a:r>
              <a:rPr lang="fr-FR" sz="1600" dirty="0">
                <a:solidFill>
                  <a:schemeClr val="tx1"/>
                </a:solidFill>
              </a:rPr>
              <a:t>d’inscription indiquées dans le dossier candidat sur Parcoursup. </a:t>
            </a:r>
          </a:p>
          <a:p>
            <a:pPr marL="285750" indent="-285750" algn="just">
              <a:buClr>
                <a:srgbClr val="ED7454"/>
              </a:buClr>
              <a:buFont typeface="Arial" panose="020B0604020202020204" pitchFamily="34" charset="0"/>
              <a:buChar char="•"/>
            </a:pPr>
            <a:r>
              <a:rPr lang="fr-FR" sz="1600" b="1" u="sng" dirty="0"/>
              <a:t>Respecter la date limite indiquée.</a:t>
            </a:r>
            <a:r>
              <a:rPr lang="fr-FR" sz="1600" b="1" u="sng" dirty="0">
                <a:solidFill>
                  <a:schemeClr val="tx1"/>
                </a:solidFill>
              </a:rPr>
              <a:t> </a:t>
            </a:r>
          </a:p>
          <a:p>
            <a:pPr marL="285750" indent="-285750" algn="just">
              <a:buClr>
                <a:srgbClr val="ED7454"/>
              </a:buClr>
              <a:buFont typeface="Arial" panose="020B0604020202020204" pitchFamily="34" charset="0"/>
              <a:buChar char="•"/>
            </a:pPr>
            <a:r>
              <a:rPr lang="fr-FR" sz="1600" dirty="0">
                <a:solidFill>
                  <a:schemeClr val="tx1"/>
                </a:solidFill>
              </a:rPr>
              <a:t>Si le futur étudiant s’inscrit dans une formation en dehors de Parcoursup, il doit </a:t>
            </a:r>
            <a:r>
              <a:rPr lang="fr-FR" sz="1600" b="1" u="sng" dirty="0"/>
              <a:t>obligatoirement</a:t>
            </a:r>
            <a:r>
              <a:rPr lang="fr-FR" sz="1600" dirty="0">
                <a:solidFill>
                  <a:schemeClr val="tx1"/>
                </a:solidFill>
              </a:rPr>
              <a:t>  remettre une attestation de désinscription ou de non inscription sur Parcoursup qu’il télécharge </a:t>
            </a:r>
            <a:r>
              <a:rPr lang="fr-FR" sz="1600" dirty="0" smtClean="0">
                <a:solidFill>
                  <a:schemeClr val="tx1"/>
                </a:solidFill>
              </a:rPr>
              <a:t>via </a:t>
            </a:r>
            <a:r>
              <a:rPr lang="fr-FR" sz="1600" dirty="0">
                <a:solidFill>
                  <a:schemeClr val="tx1"/>
                </a:solidFill>
              </a:rPr>
              <a:t>la plateforme.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43</a:t>
            </a:fld>
            <a:endParaRPr lang="fr-FR"/>
          </a:p>
        </p:txBody>
      </p:sp>
      <p:sp>
        <p:nvSpPr>
          <p:cNvPr id="7" name="Rectangle à coins arrondis 6"/>
          <p:cNvSpPr/>
          <p:nvPr/>
        </p:nvSpPr>
        <p:spPr>
          <a:xfrm>
            <a:off x="5650706" y="86105"/>
            <a:ext cx="311435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a:t>
            </a:r>
            <a:r>
              <a:rPr lang="fr-FR" sz="1400" b="1" kern="0" dirty="0" smtClean="0">
                <a:solidFill>
                  <a:srgbClr val="000091"/>
                </a:solidFill>
                <a:latin typeface="Arial"/>
              </a:rPr>
              <a:t>8 </a:t>
            </a:r>
            <a:r>
              <a:rPr lang="fr-FR" sz="1400" b="1" kern="0" dirty="0">
                <a:solidFill>
                  <a:srgbClr val="000091"/>
                </a:solidFill>
                <a:latin typeface="Arial"/>
              </a:rPr>
              <a:t>juillet </a:t>
            </a:r>
            <a:r>
              <a:rPr lang="fr-FR" sz="1400" b="1" kern="0" dirty="0" smtClean="0">
                <a:solidFill>
                  <a:srgbClr val="000091"/>
                </a:solidFill>
                <a:latin typeface="Arial"/>
              </a:rPr>
              <a:t>2024</a:t>
            </a:r>
            <a:endParaRPr lang="fr-FR" sz="1400" b="1" kern="0" dirty="0">
              <a:solidFill>
                <a:srgbClr val="000091"/>
              </a:solidFill>
              <a:latin typeface="Arial"/>
            </a:endParaRPr>
          </a:p>
        </p:txBody>
      </p:sp>
    </p:spTree>
    <p:extLst>
      <p:ext uri="{BB962C8B-B14F-4D97-AF65-F5344CB8AC3E}">
        <p14:creationId xmlns:p14="http://schemas.microsoft.com/office/powerpoint/2010/main" val="4302576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29/01/2024</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44</a:t>
            </a:fld>
            <a:endParaRPr lang="fr-FR"/>
          </a:p>
        </p:txBody>
      </p:sp>
      <p:sp>
        <p:nvSpPr>
          <p:cNvPr id="4" name="Titre 3"/>
          <p:cNvSpPr>
            <a:spLocks noGrp="1"/>
          </p:cNvSpPr>
          <p:nvPr>
            <p:ph type="title"/>
          </p:nvPr>
        </p:nvSpPr>
        <p:spPr/>
        <p:txBody>
          <a:bodyPr/>
          <a:lstStyle/>
          <a:p>
            <a:r>
              <a:rPr lang="fr-FR" dirty="0" smtClean="0"/>
              <a:t>Demande de bourse et/ou de logement</a:t>
            </a:r>
            <a:endParaRPr lang="fr-FR" dirty="0"/>
          </a:p>
        </p:txBody>
      </p:sp>
      <p:sp>
        <p:nvSpPr>
          <p:cNvPr id="5" name="Espace réservé du contenu 4"/>
          <p:cNvSpPr>
            <a:spLocks noGrp="1"/>
          </p:cNvSpPr>
          <p:nvPr>
            <p:ph sz="quarter" idx="14"/>
          </p:nvPr>
        </p:nvSpPr>
        <p:spPr>
          <a:xfrm>
            <a:off x="221359" y="1322130"/>
            <a:ext cx="8208914" cy="2574000"/>
          </a:xfrm>
        </p:spPr>
        <p:txBody>
          <a:bodyPr/>
          <a:lstStyle/>
          <a:p>
            <a:pPr marL="171450" indent="-171450">
              <a:buFont typeface="Arial" panose="020B0604020202020204" pitchFamily="34" charset="0"/>
              <a:buChar char="•"/>
            </a:pPr>
            <a:r>
              <a:rPr lang="fr-FR" sz="2400" dirty="0" smtClean="0"/>
              <a:t>Créer son dossier social étudiant (DSE) sur </a:t>
            </a:r>
            <a:r>
              <a:rPr lang="fr-FR" sz="2400" dirty="0" smtClean="0">
                <a:hlinkClick r:id="rId2"/>
              </a:rPr>
              <a:t>www.messervices.etudiant.gouv.fr</a:t>
            </a:r>
            <a:r>
              <a:rPr lang="fr-FR" sz="2400" dirty="0" smtClean="0"/>
              <a:t> </a:t>
            </a:r>
            <a:r>
              <a:rPr lang="fr-FR" sz="2400" dirty="0" smtClean="0"/>
              <a:t>pour demander une bourse et/ou un logement</a:t>
            </a:r>
          </a:p>
          <a:p>
            <a:pPr marL="171450" indent="-171450">
              <a:buFont typeface="Arial" panose="020B0604020202020204" pitchFamily="34" charset="0"/>
              <a:buChar char="•"/>
            </a:pPr>
            <a:endParaRPr lang="fr-FR" sz="2400" dirty="0" smtClean="0"/>
          </a:p>
          <a:p>
            <a:pPr marL="171450" indent="-171450">
              <a:buFont typeface="Arial" panose="020B0604020202020204" pitchFamily="34" charset="0"/>
              <a:buChar char="•"/>
            </a:pPr>
            <a:r>
              <a:rPr lang="fr-FR" sz="2400" dirty="0" smtClean="0"/>
              <a:t>Entre le 1</a:t>
            </a:r>
            <a:r>
              <a:rPr lang="fr-FR" sz="2400" baseline="30000" dirty="0" smtClean="0"/>
              <a:t>er</a:t>
            </a:r>
            <a:r>
              <a:rPr lang="fr-FR" sz="2400" dirty="0" smtClean="0"/>
              <a:t> mars et le 31 mai 2024</a:t>
            </a:r>
            <a:endParaRPr lang="fr-FR" sz="2400" dirty="0"/>
          </a:p>
        </p:txBody>
      </p:sp>
      <p:sp>
        <p:nvSpPr>
          <p:cNvPr id="6" name="Espace réservé du texte 5"/>
          <p:cNvSpPr>
            <a:spLocks noGrp="1"/>
          </p:cNvSpPr>
          <p:nvPr>
            <p:ph type="body" sz="quarter" idx="13"/>
          </p:nvPr>
        </p:nvSpPr>
        <p:spPr/>
        <p:txBody>
          <a:bodyPr/>
          <a:lstStyle/>
          <a:p>
            <a:pPr marL="0" indent="0">
              <a:buNone/>
            </a:pPr>
            <a:endParaRPr lang="fr-FR" dirty="0"/>
          </a:p>
        </p:txBody>
      </p:sp>
      <p:pic>
        <p:nvPicPr>
          <p:cNvPr id="7" name="Image 6"/>
          <p:cNvPicPr>
            <a:picLocks noChangeAspect="1"/>
          </p:cNvPicPr>
          <p:nvPr/>
        </p:nvPicPr>
        <p:blipFill>
          <a:blip r:embed="rId3"/>
          <a:stretch>
            <a:fillRect/>
          </a:stretch>
        </p:blipFill>
        <p:spPr>
          <a:xfrm>
            <a:off x="5312774" y="2313939"/>
            <a:ext cx="3831226" cy="2276130"/>
          </a:xfrm>
          <a:prstGeom prst="rect">
            <a:avLst/>
          </a:prstGeom>
        </p:spPr>
      </p:pic>
    </p:spTree>
    <p:extLst>
      <p:ext uri="{BB962C8B-B14F-4D97-AF65-F5344CB8AC3E}">
        <p14:creationId xmlns:p14="http://schemas.microsoft.com/office/powerpoint/2010/main" val="13652531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978694"/>
            <a:ext cx="8424000" cy="3550444"/>
          </a:xfrm>
        </p:spPr>
        <p:txBody>
          <a:bodyPr/>
          <a:lstStyle/>
          <a:p>
            <a:pPr lvl="0" defTabSz="457200">
              <a:spcBef>
                <a:spcPct val="20000"/>
              </a:spcBef>
              <a:spcAft>
                <a:spcPts val="0"/>
              </a:spcAft>
              <a:buClr>
                <a:srgbClr val="FF0000"/>
              </a:buClr>
              <a:buSzPct val="100000"/>
            </a:pPr>
            <a:endParaRPr lang="fr-FR" sz="2000" b="1" dirty="0" smtClean="0">
              <a:solidFill>
                <a:srgbClr val="F28E65"/>
              </a:solidFill>
              <a:highlight>
                <a:srgbClr val="0000FF"/>
              </a:highlight>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 </a:t>
            </a:r>
            <a:r>
              <a:rPr lang="fr-FR" sz="2400" b="1" dirty="0">
                <a:solidFill>
                  <a:schemeClr val="bg1"/>
                </a:solidFill>
                <a:highlight>
                  <a:srgbClr val="0000FF"/>
                </a:highlight>
              </a:rPr>
              <a:t>numéro vert </a:t>
            </a:r>
            <a:r>
              <a:rPr lang="fr-FR" sz="2400" b="1" dirty="0" smtClean="0">
                <a:solidFill>
                  <a:schemeClr val="bg1"/>
                </a:solidFill>
                <a:highlight>
                  <a:srgbClr val="0000FF"/>
                </a:highlight>
              </a:rPr>
              <a:t> </a:t>
            </a:r>
            <a:r>
              <a:rPr lang="fr-FR" sz="2000" dirty="0">
                <a:solidFill>
                  <a:srgbClr val="3D566E"/>
                </a:solidFill>
              </a:rPr>
              <a:t>: </a:t>
            </a:r>
            <a:r>
              <a:rPr lang="fr-FR" sz="2000" b="1" dirty="0"/>
              <a:t>0 800 400 </a:t>
            </a:r>
            <a:r>
              <a:rPr lang="fr-FR" sz="2000" b="1" dirty="0" smtClean="0"/>
              <a:t>070</a:t>
            </a:r>
            <a:endParaRPr lang="fr-FR" sz="2000" dirty="0">
              <a:solidFill>
                <a:schemeClr val="tx1"/>
              </a:solidFill>
            </a:endParaRPr>
          </a:p>
          <a:p>
            <a:pPr marL="177800" lvl="0" indent="-177800" defTabSz="457200">
              <a:spcBef>
                <a:spcPct val="20000"/>
              </a:spcBef>
              <a:spcAft>
                <a:spcPts val="0"/>
              </a:spcAft>
              <a:buClr>
                <a:srgbClr val="FF0000"/>
              </a:buClr>
              <a:buSzPct val="100000"/>
              <a:buFont typeface="Lucida Grande"/>
              <a:buChar char="&gt;"/>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La </a:t>
            </a:r>
            <a:r>
              <a:rPr lang="fr-FR" sz="2400" b="1" dirty="0">
                <a:solidFill>
                  <a:schemeClr val="bg1"/>
                </a:solidFill>
                <a:highlight>
                  <a:srgbClr val="0000FF"/>
                </a:highlight>
              </a:rPr>
              <a:t>messagerie contact</a:t>
            </a:r>
            <a:r>
              <a:rPr lang="fr-FR" sz="2000" b="1" dirty="0"/>
              <a:t> </a:t>
            </a:r>
            <a:r>
              <a:rPr lang="fr-FR" sz="2000" dirty="0">
                <a:solidFill>
                  <a:schemeClr val="tx1"/>
                </a:solidFill>
              </a:rPr>
              <a:t>depuis le dossier candidat</a:t>
            </a:r>
          </a:p>
          <a:p>
            <a:pPr lvl="0" defTabSz="457200">
              <a:spcBef>
                <a:spcPct val="20000"/>
              </a:spcBef>
              <a:spcAft>
                <a:spcPts val="0"/>
              </a:spcAft>
              <a:buClr>
                <a:srgbClr val="FF0000"/>
              </a:buClr>
              <a:buSzPct val="100000"/>
            </a:pPr>
            <a:endParaRPr lang="fr-FR" sz="8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2400" b="1" dirty="0" smtClean="0">
                <a:solidFill>
                  <a:schemeClr val="bg1"/>
                </a:solidFill>
                <a:highlight>
                  <a:srgbClr val="0000FF"/>
                </a:highlight>
              </a:rPr>
              <a:t>Les </a:t>
            </a:r>
            <a:r>
              <a:rPr lang="fr-FR" sz="2400" b="1" dirty="0">
                <a:solidFill>
                  <a:schemeClr val="bg1"/>
                </a:solidFill>
                <a:highlight>
                  <a:srgbClr val="0000FF"/>
                </a:highlight>
              </a:rPr>
              <a:t>réseaux sociaux pour suivre l’actualité de Parcoursup et recevoir des conseils </a:t>
            </a:r>
            <a:r>
              <a:rPr lang="fr-FR" sz="2000" dirty="0">
                <a:solidFill>
                  <a:schemeClr val="tx1"/>
                </a:solidFill>
              </a:rPr>
              <a:t>(Parcoursup_info sur </a:t>
            </a:r>
            <a:r>
              <a:rPr lang="fr-FR" sz="2000" dirty="0" smtClean="0">
                <a:solidFill>
                  <a:schemeClr val="tx1"/>
                </a:solidFill>
              </a:rPr>
              <a:t>Twitter/X </a:t>
            </a:r>
            <a:r>
              <a:rPr lang="fr-FR" sz="2000" dirty="0">
                <a:solidFill>
                  <a:schemeClr val="tx1"/>
                </a:solidFill>
              </a:rPr>
              <a:t>et </a:t>
            </a:r>
            <a:r>
              <a:rPr lang="fr-FR" sz="2000" dirty="0" err="1">
                <a:solidFill>
                  <a:schemeClr val="tx1"/>
                </a:solidFill>
              </a:rPr>
              <a:t>Parcoursupinfo</a:t>
            </a:r>
            <a:r>
              <a:rPr lang="fr-FR" sz="2000" dirty="0">
                <a:solidFill>
                  <a:schemeClr val="tx1"/>
                </a:solidFill>
              </a:rPr>
              <a:t> sur Instagram et Facebook)</a:t>
            </a:r>
          </a:p>
          <a:p>
            <a:pPr lvl="0" defTabSz="457200">
              <a:spcBef>
                <a:spcPct val="20000"/>
              </a:spcBef>
              <a:spcAft>
                <a:spcPts val="0"/>
              </a:spcAft>
              <a:buClr>
                <a:srgbClr val="FF0000"/>
              </a:buClr>
              <a:buSzPct val="100000"/>
            </a:pPr>
            <a:r>
              <a:rPr lang="fr-FR" sz="2800" b="1" dirty="0"/>
              <a:t>	</a:t>
            </a:r>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45</a:t>
            </a:fld>
            <a:endParaRPr lang="fr-FR"/>
          </a:p>
        </p:txBody>
      </p:sp>
      <p:sp>
        <p:nvSpPr>
          <p:cNvPr id="12" name="Rectangle à coins arrondis 11"/>
          <p:cNvSpPr/>
          <p:nvPr/>
        </p:nvSpPr>
        <p:spPr>
          <a:xfrm>
            <a:off x="3514725" y="86105"/>
            <a:ext cx="5250331" cy="540000"/>
          </a:xfrm>
          <a:prstGeom prst="roundRect">
            <a:avLst/>
          </a:prstGeom>
          <a:solidFill>
            <a:srgbClr val="34CB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29/01/2024</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46</a:t>
            </a:fld>
            <a:endParaRPr lang="fr-FR"/>
          </a:p>
        </p:txBody>
      </p:sp>
      <p:sp>
        <p:nvSpPr>
          <p:cNvPr id="4" name="Titre 3"/>
          <p:cNvSpPr>
            <a:spLocks noGrp="1"/>
          </p:cNvSpPr>
          <p:nvPr>
            <p:ph type="title"/>
          </p:nvPr>
        </p:nvSpPr>
        <p:spPr/>
        <p:txBody>
          <a:bodyPr/>
          <a:lstStyle/>
          <a:p>
            <a:r>
              <a:rPr lang="fr-FR" dirty="0" smtClean="0"/>
              <a:t>Journées portes ouvertes</a:t>
            </a:r>
            <a:endParaRPr lang="fr-FR" dirty="0"/>
          </a:p>
        </p:txBody>
      </p:sp>
      <p:sp>
        <p:nvSpPr>
          <p:cNvPr id="5" name="Espace réservé du contenu 4"/>
          <p:cNvSpPr>
            <a:spLocks noGrp="1"/>
          </p:cNvSpPr>
          <p:nvPr>
            <p:ph sz="quarter" idx="14"/>
          </p:nvPr>
        </p:nvSpPr>
        <p:spPr>
          <a:xfrm>
            <a:off x="467542" y="1352523"/>
            <a:ext cx="8208914" cy="2947500"/>
          </a:xfrm>
        </p:spPr>
        <p:txBody>
          <a:bodyPr/>
          <a:lstStyle/>
          <a:p>
            <a:r>
              <a:rPr lang="fr-FR" sz="1800" dirty="0" smtClean="0"/>
              <a:t>Universités:</a:t>
            </a:r>
          </a:p>
          <a:p>
            <a:r>
              <a:rPr lang="fr-FR" sz="1800" dirty="0" smtClean="0"/>
              <a:t>POITIERS 10 </a:t>
            </a:r>
            <a:r>
              <a:rPr lang="fr-FR" sz="1800" dirty="0"/>
              <a:t>f</a:t>
            </a:r>
            <a:r>
              <a:rPr lang="fr-FR" sz="1800" dirty="0" smtClean="0"/>
              <a:t>évrier 2024</a:t>
            </a:r>
          </a:p>
          <a:p>
            <a:r>
              <a:rPr lang="fr-FR" sz="1800" dirty="0" smtClean="0"/>
              <a:t>LA ROCHELLE 3 février 2024</a:t>
            </a:r>
          </a:p>
          <a:p>
            <a:r>
              <a:rPr lang="fr-FR" sz="1800" dirty="0" smtClean="0"/>
              <a:t>BORDEAUX 26 et 27 janvier 2024</a:t>
            </a:r>
          </a:p>
          <a:p>
            <a:r>
              <a:rPr lang="fr-FR" sz="1800" dirty="0" smtClean="0"/>
              <a:t>LIMOGES 3 février 2024</a:t>
            </a:r>
          </a:p>
          <a:p>
            <a:r>
              <a:rPr lang="fr-FR" sz="1800" dirty="0" smtClean="0"/>
              <a:t>Salon:</a:t>
            </a:r>
          </a:p>
          <a:p>
            <a:r>
              <a:rPr lang="fr-FR" sz="1800" dirty="0" smtClean="0"/>
              <a:t>FOFE Angoulême 9 &amp; 10 février 2024, </a:t>
            </a:r>
            <a:r>
              <a:rPr lang="fr-FR" sz="1800" dirty="0" err="1" smtClean="0"/>
              <a:t>Aquitec</a:t>
            </a:r>
            <a:r>
              <a:rPr lang="fr-FR" sz="1800" dirty="0" smtClean="0"/>
              <a:t> 9 au11 février 2024</a:t>
            </a:r>
          </a:p>
          <a:p>
            <a:endParaRPr lang="fr-FR" sz="1800" dirty="0" smtClean="0"/>
          </a:p>
          <a:p>
            <a:r>
              <a:rPr lang="fr-FR" sz="1800" dirty="0" smtClean="0"/>
              <a:t>Nombreuses portes ouvertes dès le mois de janvier en lycée, IUT, CFA, écoles de commerce, etc. </a:t>
            </a:r>
            <a:endParaRPr lang="fr-FR" sz="1800" dirty="0"/>
          </a:p>
        </p:txBody>
      </p:sp>
      <p:sp>
        <p:nvSpPr>
          <p:cNvPr id="6" name="Espace réservé du texte 5"/>
          <p:cNvSpPr>
            <a:spLocks noGrp="1"/>
          </p:cNvSpPr>
          <p:nvPr>
            <p:ph type="body" sz="quarter" idx="13"/>
          </p:nvPr>
        </p:nvSpPr>
        <p:spPr/>
        <p:txBody>
          <a:bodyPr/>
          <a:lstStyle/>
          <a:p>
            <a:endParaRPr lang="fr-FR" dirty="0"/>
          </a:p>
        </p:txBody>
      </p:sp>
    </p:spTree>
    <p:extLst>
      <p:ext uri="{BB962C8B-B14F-4D97-AF65-F5344CB8AC3E}">
        <p14:creationId xmlns:p14="http://schemas.microsoft.com/office/powerpoint/2010/main" val="941215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400" dirty="0"/>
              <a:t>LE BON REFLEXE : S’INFORMER, </a:t>
            </a:r>
            <a:r>
              <a:rPr lang="fr-FR" sz="2400" dirty="0" smtClean="0"/>
              <a:t>ECHANGER</a:t>
            </a:r>
            <a:endParaRPr lang="fr-FR" sz="2400"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47</a:t>
            </a:fld>
            <a:endParaRPr lang="fr-FR" dirty="0"/>
          </a:p>
        </p:txBody>
      </p:sp>
      <p:sp>
        <p:nvSpPr>
          <p:cNvPr id="11" name="ZoneTexte 10"/>
          <p:cNvSpPr txBox="1"/>
          <p:nvPr/>
        </p:nvSpPr>
        <p:spPr>
          <a:xfrm>
            <a:off x="467544" y="3939327"/>
            <a:ext cx="4104456" cy="523220"/>
          </a:xfrm>
          <a:prstGeom prst="rect">
            <a:avLst/>
          </a:prstGeom>
          <a:noFill/>
        </p:spPr>
        <p:txBody>
          <a:bodyPr wrap="square" rtlCol="0">
            <a:spAutoFit/>
          </a:bodyPr>
          <a:lstStyle/>
          <a:p>
            <a:r>
              <a:rPr lang="fr-FR" sz="1500" b="1" dirty="0">
                <a:solidFill>
                  <a:schemeClr val="bg1"/>
                </a:solidFill>
                <a:highlight>
                  <a:srgbClr val="0000FF"/>
                </a:highlight>
              </a:rPr>
              <a:t>Live </a:t>
            </a:r>
            <a:r>
              <a:rPr lang="fr-FR" sz="1500" b="1" dirty="0" err="1">
                <a:solidFill>
                  <a:schemeClr val="bg1"/>
                </a:solidFill>
                <a:highlight>
                  <a:srgbClr val="0000FF"/>
                </a:highlight>
              </a:rPr>
              <a:t>Parcoursup</a:t>
            </a:r>
            <a:r>
              <a:rPr lang="fr-FR" sz="1500" b="1" dirty="0">
                <a:solidFill>
                  <a:schemeClr val="bg1"/>
                </a:solidFill>
                <a:highlight>
                  <a:srgbClr val="0000FF"/>
                </a:highlight>
              </a:rPr>
              <a:t> :</a:t>
            </a:r>
            <a:r>
              <a:rPr lang="fr-FR" sz="1500" dirty="0">
                <a:solidFill>
                  <a:schemeClr val="bg1"/>
                </a:solidFill>
                <a:highlight>
                  <a:srgbClr val="0000FF"/>
                </a:highlight>
              </a:rPr>
              <a:t> </a:t>
            </a:r>
            <a:r>
              <a:rPr lang="fr-FR" sz="1500" dirty="0"/>
              <a:t> </a:t>
            </a:r>
          </a:p>
          <a:p>
            <a:r>
              <a:rPr lang="fr-FR" sz="1300" dirty="0"/>
              <a:t>Programme à retrouver sur P</a:t>
            </a:r>
            <a:r>
              <a:rPr lang="fr-FR" sz="1300" dirty="0" smtClean="0"/>
              <a:t>arcoursup.fr  </a:t>
            </a:r>
            <a:endParaRPr lang="fr-FR" sz="1300" dirty="0"/>
          </a:p>
        </p:txBody>
      </p:sp>
      <p:sp>
        <p:nvSpPr>
          <p:cNvPr id="2" name="ZoneTexte 1"/>
          <p:cNvSpPr txBox="1"/>
          <p:nvPr/>
        </p:nvSpPr>
        <p:spPr>
          <a:xfrm>
            <a:off x="4877904" y="1393376"/>
            <a:ext cx="3888432" cy="3077766"/>
          </a:xfrm>
          <a:prstGeom prst="rect">
            <a:avLst/>
          </a:prstGeom>
          <a:solidFill>
            <a:schemeClr val="tx2">
              <a:lumMod val="60000"/>
              <a:lumOff val="40000"/>
            </a:schemeClr>
          </a:solidFill>
          <a:ln w="28575">
            <a:solidFill>
              <a:schemeClr val="bg1"/>
            </a:solidFill>
          </a:ln>
        </p:spPr>
        <p:txBody>
          <a:bodyPr wrap="square" rtlCol="0">
            <a:spAutoFit/>
          </a:bodyPr>
          <a:lstStyle/>
          <a:p>
            <a:pPr lvl="0"/>
            <a:r>
              <a:rPr lang="fr-FR" sz="1600" b="1" dirty="0">
                <a:solidFill>
                  <a:schemeClr val="bg1"/>
                </a:solidFill>
              </a:rPr>
              <a:t>Echanger avec des professionnels dans votre lycée</a:t>
            </a:r>
          </a:p>
          <a:p>
            <a:pPr marL="285750" lvl="0" indent="-285750">
              <a:buFont typeface="Arial" panose="020B0604020202020204" pitchFamily="34" charset="0"/>
              <a:buChar char="•"/>
            </a:pPr>
            <a:r>
              <a:rPr lang="fr-FR" sz="1200" dirty="0">
                <a:solidFill>
                  <a:schemeClr val="bg1"/>
                </a:solidFill>
              </a:rPr>
              <a:t>Votre professeur principal</a:t>
            </a:r>
          </a:p>
          <a:p>
            <a:pPr marL="285750" lvl="0" indent="-285750">
              <a:buFont typeface="Arial" panose="020B0604020202020204" pitchFamily="34" charset="0"/>
              <a:buChar char="•"/>
            </a:pPr>
            <a:r>
              <a:rPr lang="fr-FR" sz="1200" dirty="0">
                <a:solidFill>
                  <a:schemeClr val="bg1"/>
                </a:solidFill>
              </a:rPr>
              <a:t>Les Psy-En</a:t>
            </a:r>
          </a:p>
          <a:p>
            <a:pPr marL="285750" lvl="0" indent="-285750">
              <a:buFont typeface="Arial" panose="020B0604020202020204" pitchFamily="34" charset="0"/>
              <a:buChar char="•"/>
            </a:pPr>
            <a:endParaRPr lang="fr-FR" sz="1200" dirty="0">
              <a:solidFill>
                <a:schemeClr val="bg1"/>
              </a:solidFill>
            </a:endParaRPr>
          </a:p>
          <a:p>
            <a:pPr lvl="0"/>
            <a:r>
              <a:rPr lang="fr-FR" sz="1600" b="1" dirty="0">
                <a:solidFill>
                  <a:schemeClr val="bg1"/>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200" dirty="0">
                <a:solidFill>
                  <a:schemeClr val="bg1"/>
                </a:solidFill>
              </a:rPr>
              <a:t>Responsables de formations et étudiants ambassadeurs</a:t>
            </a:r>
          </a:p>
          <a:p>
            <a:pPr marL="285750" lvl="0" indent="-285750">
              <a:buFont typeface="Arial" panose="020B0604020202020204" pitchFamily="34" charset="0"/>
              <a:buChar char="•"/>
            </a:pPr>
            <a:r>
              <a:rPr lang="fr-FR" sz="1200" dirty="0">
                <a:solidFill>
                  <a:schemeClr val="bg1"/>
                </a:solidFill>
              </a:rPr>
              <a:t>Lors des journées portes ouvertes et salons </a:t>
            </a:r>
            <a:r>
              <a:rPr lang="fr-FR" sz="1200" dirty="0" smtClean="0">
                <a:solidFill>
                  <a:schemeClr val="bg1"/>
                </a:solidFill>
              </a:rPr>
              <a:t>avec </a:t>
            </a:r>
            <a:r>
              <a:rPr lang="fr-FR" sz="1200" dirty="0">
                <a:solidFill>
                  <a:schemeClr val="bg1"/>
                </a:solidFill>
              </a:rPr>
              <a:t>conférences thématiques</a:t>
            </a:r>
          </a:p>
          <a:p>
            <a:pPr marL="285750" lvl="0" indent="-285750">
              <a:buFont typeface="Arial" panose="020B0604020202020204" pitchFamily="34" charset="0"/>
              <a:buChar char="•"/>
            </a:pPr>
            <a:endParaRPr lang="fr-FR" sz="1200" b="1" dirty="0">
              <a:solidFill>
                <a:schemeClr val="bg1"/>
              </a:solidFill>
            </a:endParaRPr>
          </a:p>
          <a:p>
            <a:r>
              <a:rPr lang="fr-FR" sz="1500" b="1" dirty="0">
                <a:solidFill>
                  <a:schemeClr val="bg1"/>
                </a:solidFill>
              </a:rPr>
              <a:t>Consulter les ressources en ligne de nos partenaires </a:t>
            </a:r>
          </a:p>
          <a:p>
            <a:r>
              <a:rPr lang="fr-FR" sz="1000" i="1" dirty="0">
                <a:solidFill>
                  <a:schemeClr val="bg1"/>
                </a:solidFill>
              </a:rPr>
              <a:t>(accessibles gratuitement depuis la page d’accueil p</a:t>
            </a:r>
            <a:r>
              <a:rPr lang="fr-FR" sz="1000" i="1" dirty="0" smtClean="0">
                <a:solidFill>
                  <a:schemeClr val="bg1"/>
                </a:solidFill>
              </a:rPr>
              <a:t>arcoursup.fr)</a:t>
            </a:r>
            <a:endParaRPr lang="fr-FR" sz="1000" i="1" dirty="0">
              <a:solidFill>
                <a:schemeClr val="bg1"/>
              </a:solidFill>
            </a:endParaRPr>
          </a:p>
        </p:txBody>
      </p:sp>
      <p:pic>
        <p:nvPicPr>
          <p:cNvPr id="6" name="Image 5">
            <a:extLst>
              <a:ext uri="{FF2B5EF4-FFF2-40B4-BE49-F238E27FC236}">
                <a16:creationId xmlns:a16="http://schemas.microsoft.com/office/drawing/2014/main" id="{1DB90935-586C-7370-2950-6C619FD18B6B}"/>
              </a:ext>
            </a:extLst>
          </p:cNvPr>
          <p:cNvPicPr>
            <a:picLocks noChangeAspect="1"/>
          </p:cNvPicPr>
          <p:nvPr/>
        </p:nvPicPr>
        <p:blipFill>
          <a:blip r:embed="rId2"/>
          <a:stretch>
            <a:fillRect/>
          </a:stretch>
        </p:blipFill>
        <p:spPr>
          <a:xfrm>
            <a:off x="472431" y="1530568"/>
            <a:ext cx="4136040" cy="2326523"/>
          </a:xfrm>
          <a:prstGeom prst="rect">
            <a:avLst/>
          </a:prstGeom>
        </p:spPr>
      </p:pic>
    </p:spTree>
    <p:extLst>
      <p:ext uri="{BB962C8B-B14F-4D97-AF65-F5344CB8AC3E}">
        <p14:creationId xmlns:p14="http://schemas.microsoft.com/office/powerpoint/2010/main" val="32961581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0363" y="900113"/>
            <a:ext cx="8423275" cy="719137"/>
          </a:xfrm>
        </p:spPr>
        <p:txBody>
          <a:bodyPr rtlCol="0">
            <a:noAutofit/>
          </a:bodyPr>
          <a:lstStyle/>
          <a:p>
            <a:pPr eaLnBrk="1" fontAlgn="auto" hangingPunct="1">
              <a:spcAft>
                <a:spcPts val="0"/>
              </a:spcAft>
              <a:defRPr/>
            </a:pPr>
            <a:r>
              <a:rPr lang="fr-FR" sz="2550" dirty="0" smtClean="0"/>
              <a:t>Pour vous aider: rencontrer les psychologues EN</a:t>
            </a:r>
            <a:endParaRPr lang="fr-FR" sz="2550" dirty="0"/>
          </a:p>
        </p:txBody>
      </p:sp>
      <p:sp>
        <p:nvSpPr>
          <p:cNvPr id="5" name="Espace réservé de la date 4"/>
          <p:cNvSpPr>
            <a:spLocks noGrp="1"/>
          </p:cNvSpPr>
          <p:nvPr>
            <p:ph type="dt" sz="quarter" idx="4294967295"/>
          </p:nvPr>
        </p:nvSpPr>
        <p:spPr/>
        <p:txBody>
          <a:bodyPr/>
          <a:lstStyle/>
          <a:p>
            <a:pPr>
              <a:defRPr/>
            </a:pPr>
            <a:r>
              <a:rPr lang="fr-FR" dirty="0" smtClean="0"/>
              <a:t>2022</a:t>
            </a:r>
            <a:endParaRPr lang="fr-FR" dirty="0"/>
          </a:p>
        </p:txBody>
      </p:sp>
      <p:sp>
        <p:nvSpPr>
          <p:cNvPr id="58372" name="Espace réservé du numéro de diapositive 5"/>
          <p:cNvSpPr>
            <a:spLocks noGrp="1"/>
          </p:cNvSpPr>
          <p:nvPr>
            <p:ph type="sldNum" sz="quarter"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1D354E4-3686-4965-8A3A-004F2419C4E6}" type="slidenum">
              <a:rPr lang="fr-FR" altLang="fr-FR" smtClean="0">
                <a:solidFill>
                  <a:srgbClr val="FF0000"/>
                </a:solidFill>
              </a:rPr>
              <a:pPr fontAlgn="base">
                <a:spcBef>
                  <a:spcPct val="0"/>
                </a:spcBef>
                <a:spcAft>
                  <a:spcPct val="0"/>
                </a:spcAft>
              </a:pPr>
              <a:t>48</a:t>
            </a:fld>
            <a:endParaRPr lang="fr-FR" altLang="fr-FR" dirty="0" smtClean="0">
              <a:solidFill>
                <a:srgbClr val="FF0000"/>
              </a:solidFill>
            </a:endParaRPr>
          </a:p>
        </p:txBody>
      </p:sp>
      <p:sp>
        <p:nvSpPr>
          <p:cNvPr id="7" name="Espace réservé du contenu 6"/>
          <p:cNvSpPr txBox="1">
            <a:spLocks noGrp="1"/>
          </p:cNvSpPr>
          <p:nvPr>
            <p:ph sz="quarter" idx="14"/>
          </p:nvPr>
        </p:nvSpPr>
        <p:spPr>
          <a:xfrm>
            <a:off x="339725" y="1682750"/>
            <a:ext cx="8423275" cy="2664832"/>
          </a:xfrm>
        </p:spPr>
        <p:txBody>
          <a:bodyPr rtlCol="0">
            <a:spAutoFit/>
          </a:bodyPr>
          <a:lstStyle/>
          <a:p>
            <a:pPr eaLnBrk="1" fontAlgn="auto" hangingPunct="1">
              <a:spcBef>
                <a:spcPts val="0"/>
              </a:spcBef>
              <a:defRPr/>
            </a:pPr>
            <a:r>
              <a:rPr lang="fr-FR" sz="1800" b="1" dirty="0"/>
              <a:t>Au lycée:</a:t>
            </a:r>
          </a:p>
          <a:p>
            <a:pPr eaLnBrk="1" fontAlgn="auto" hangingPunct="1">
              <a:spcBef>
                <a:spcPts val="0"/>
              </a:spcBef>
              <a:defRPr/>
            </a:pPr>
            <a:endParaRPr lang="fr-FR" sz="1800" b="1" dirty="0"/>
          </a:p>
          <a:p>
            <a:pPr eaLnBrk="1" fontAlgn="auto" hangingPunct="1">
              <a:spcBef>
                <a:spcPts val="0"/>
              </a:spcBef>
              <a:defRPr/>
            </a:pPr>
            <a:r>
              <a:rPr lang="fr-FR" sz="1800" dirty="0"/>
              <a:t>Planning de RV </a:t>
            </a:r>
            <a:endParaRPr lang="fr-FR" sz="1800" dirty="0" smtClean="0"/>
          </a:p>
          <a:p>
            <a:pPr eaLnBrk="1" fontAlgn="auto" hangingPunct="1">
              <a:spcBef>
                <a:spcPts val="0"/>
              </a:spcBef>
              <a:defRPr/>
            </a:pPr>
            <a:r>
              <a:rPr lang="fr-FR" sz="1800" dirty="0" smtClean="0"/>
              <a:t>disponible </a:t>
            </a:r>
            <a:r>
              <a:rPr lang="fr-FR" sz="1800" dirty="0"/>
              <a:t>à la vie scolaire</a:t>
            </a:r>
          </a:p>
          <a:p>
            <a:pPr eaLnBrk="1" fontAlgn="auto" hangingPunct="1">
              <a:spcBef>
                <a:spcPts val="0"/>
              </a:spcBef>
              <a:defRPr/>
            </a:pPr>
            <a:r>
              <a:rPr lang="fr-FR" sz="1800" dirty="0" smtClean="0"/>
              <a:t>Permanences</a:t>
            </a:r>
            <a:r>
              <a:rPr lang="fr-FR" sz="1800" dirty="0"/>
              <a:t>: </a:t>
            </a:r>
          </a:p>
          <a:p>
            <a:pPr marL="342900" indent="-342900" eaLnBrk="1" fontAlgn="auto" hangingPunct="1">
              <a:spcBef>
                <a:spcPts val="0"/>
              </a:spcBef>
              <a:buFont typeface="Arial" panose="020B0604020202020204" pitchFamily="34" charset="0"/>
              <a:buChar char="•"/>
              <a:defRPr/>
            </a:pPr>
            <a:r>
              <a:rPr lang="fr-FR" sz="1800" dirty="0"/>
              <a:t>lundi après-midi</a:t>
            </a:r>
          </a:p>
          <a:p>
            <a:pPr marL="342900" indent="-342900" eaLnBrk="1" fontAlgn="auto" hangingPunct="1">
              <a:spcBef>
                <a:spcPts val="0"/>
              </a:spcBef>
              <a:buFont typeface="Arial" panose="020B0604020202020204" pitchFamily="34" charset="0"/>
              <a:buChar char="•"/>
              <a:defRPr/>
            </a:pPr>
            <a:r>
              <a:rPr lang="fr-FR" sz="1800" dirty="0" smtClean="0"/>
              <a:t>Mardi après-midi</a:t>
            </a:r>
          </a:p>
          <a:p>
            <a:pPr marL="342900" indent="-342900" eaLnBrk="1" fontAlgn="auto" hangingPunct="1">
              <a:spcBef>
                <a:spcPts val="0"/>
              </a:spcBef>
              <a:buFont typeface="Arial" panose="020B0604020202020204" pitchFamily="34" charset="0"/>
              <a:buChar char="•"/>
              <a:defRPr/>
            </a:pPr>
            <a:r>
              <a:rPr lang="fr-FR" sz="1800" dirty="0" smtClean="0"/>
              <a:t>Vendredi </a:t>
            </a:r>
            <a:endParaRPr lang="fr-FR" sz="1800" dirty="0"/>
          </a:p>
        </p:txBody>
      </p:sp>
      <p:cxnSp>
        <p:nvCxnSpPr>
          <p:cNvPr id="9" name="Connecteur droit 8"/>
          <p:cNvCxnSpPr/>
          <p:nvPr/>
        </p:nvCxnSpPr>
        <p:spPr>
          <a:xfrm>
            <a:off x="4551363" y="1997075"/>
            <a:ext cx="0" cy="2249488"/>
          </a:xfrm>
          <a:prstGeom prst="line">
            <a:avLst/>
          </a:prstGeom>
        </p:spPr>
        <p:style>
          <a:lnRef idx="1">
            <a:schemeClr val="accent1"/>
          </a:lnRef>
          <a:fillRef idx="0">
            <a:schemeClr val="accent1"/>
          </a:fillRef>
          <a:effectRef idx="0">
            <a:schemeClr val="accent1"/>
          </a:effectRef>
          <a:fontRef idx="minor">
            <a:schemeClr val="tx1"/>
          </a:fontRef>
        </p:style>
      </p:cxnSp>
      <p:pic>
        <p:nvPicPr>
          <p:cNvPr id="58375"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2625" y="2076450"/>
            <a:ext cx="21971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8376" name="ZoneTexte 10"/>
          <p:cNvSpPr txBox="1">
            <a:spLocks noChangeArrowheads="1"/>
          </p:cNvSpPr>
          <p:nvPr/>
        </p:nvSpPr>
        <p:spPr bwMode="auto">
          <a:xfrm>
            <a:off x="5229225" y="3509963"/>
            <a:ext cx="32639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1pPr>
            <a:lvl2pPr marL="742950" indent="-285750">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2pPr>
            <a:lvl3pPr marL="1143000" indent="-228600">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3pPr>
            <a:lvl4pPr marL="1600200" indent="-228600">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4pPr>
            <a:lvl5pPr marL="2057400" indent="-228600">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9pPr>
          </a:lstStyle>
          <a:p>
            <a:pPr algn="ctr" eaLnBrk="1" hangingPunct="1">
              <a:lnSpc>
                <a:spcPct val="80000"/>
              </a:lnSpc>
              <a:spcBef>
                <a:spcPts val="463"/>
              </a:spcBef>
              <a:buClr>
                <a:srgbClr val="FFFFFF"/>
              </a:buClr>
            </a:pPr>
            <a:r>
              <a:rPr lang="en-GB" altLang="fr-FR" sz="1400" b="1">
                <a:solidFill>
                  <a:srgbClr val="002060"/>
                </a:solidFill>
              </a:rPr>
              <a:t>Ouvert pendant les congés scolaires</a:t>
            </a:r>
          </a:p>
          <a:p>
            <a:pPr algn="ctr" eaLnBrk="1" hangingPunct="1">
              <a:lnSpc>
                <a:spcPct val="80000"/>
              </a:lnSpc>
              <a:spcBef>
                <a:spcPts val="463"/>
              </a:spcBef>
              <a:buClr>
                <a:srgbClr val="FFFFFF"/>
              </a:buClr>
            </a:pPr>
            <a:r>
              <a:rPr lang="en-GB" altLang="fr-FR" sz="1400" b="1">
                <a:solidFill>
                  <a:srgbClr val="002060"/>
                </a:solidFill>
              </a:rPr>
              <a:t>24, place Beaulieu</a:t>
            </a:r>
          </a:p>
          <a:p>
            <a:pPr algn="ctr" eaLnBrk="1" hangingPunct="1">
              <a:lnSpc>
                <a:spcPct val="80000"/>
              </a:lnSpc>
              <a:spcBef>
                <a:spcPts val="463"/>
              </a:spcBef>
              <a:buClr>
                <a:srgbClr val="FFFFFF"/>
              </a:buClr>
            </a:pPr>
            <a:r>
              <a:rPr lang="en-GB" altLang="fr-FR" sz="1600" b="1">
                <a:solidFill>
                  <a:srgbClr val="002060"/>
                </a:solidFill>
              </a:rPr>
              <a:t>05.16.52.69.18</a:t>
            </a:r>
          </a:p>
        </p:txBody>
      </p:sp>
      <p:sp>
        <p:nvSpPr>
          <p:cNvPr id="58377" name="ZoneTexte 11"/>
          <p:cNvSpPr txBox="1">
            <a:spLocks noChangeArrowheads="1"/>
          </p:cNvSpPr>
          <p:nvPr/>
        </p:nvSpPr>
        <p:spPr bwMode="auto">
          <a:xfrm>
            <a:off x="5389563" y="1703388"/>
            <a:ext cx="29432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1pPr>
            <a:lvl2pPr marL="742950" indent="-285750">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2pPr>
            <a:lvl3pPr marL="1143000" indent="-228600">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3pPr>
            <a:lvl4pPr marL="1600200" indent="-228600">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4pPr>
            <a:lvl5pPr marL="2057400" indent="-228600">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0" algn="l"/>
                <a:tab pos="842963" algn="l"/>
                <a:tab pos="1687513" algn="l"/>
                <a:tab pos="2532063" algn="l"/>
                <a:tab pos="3375025" algn="l"/>
                <a:tab pos="4219575" algn="l"/>
                <a:tab pos="5064125" algn="l"/>
                <a:tab pos="5907088" algn="l"/>
                <a:tab pos="6751638" algn="l"/>
                <a:tab pos="7596188" algn="l"/>
                <a:tab pos="8440738" algn="l"/>
                <a:tab pos="9283700" algn="l"/>
              </a:tabLst>
              <a:defRPr>
                <a:solidFill>
                  <a:schemeClr val="tx1"/>
                </a:solidFill>
                <a:latin typeface="Arial" panose="020B0604020202020204" pitchFamily="34" charset="0"/>
              </a:defRPr>
            </a:lvl9pPr>
          </a:lstStyle>
          <a:p>
            <a:pPr algn="ctr" eaLnBrk="1" hangingPunct="1">
              <a:lnSpc>
                <a:spcPct val="80000"/>
              </a:lnSpc>
              <a:spcBef>
                <a:spcPts val="463"/>
              </a:spcBef>
              <a:buClr>
                <a:srgbClr val="FFFFFF"/>
              </a:buClr>
            </a:pPr>
            <a:r>
              <a:rPr lang="en-GB" altLang="fr-FR" b="1">
                <a:solidFill>
                  <a:srgbClr val="002060"/>
                </a:solidFill>
              </a:rPr>
              <a:t>Au CIO de COGNAC</a:t>
            </a:r>
          </a:p>
        </p:txBody>
      </p:sp>
    </p:spTree>
    <p:extLst>
      <p:ext uri="{BB962C8B-B14F-4D97-AF65-F5344CB8AC3E}">
        <p14:creationId xmlns:p14="http://schemas.microsoft.com/office/powerpoint/2010/main" val="34825966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29/01/2024</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5</a:t>
            </a:fld>
            <a:endParaRPr lang="fr-FR" dirty="0"/>
          </a:p>
        </p:txBody>
      </p:sp>
      <p:sp>
        <p:nvSpPr>
          <p:cNvPr id="9" name="Espace réservé du contenu 2"/>
          <p:cNvSpPr txBox="1">
            <a:spLocks/>
          </p:cNvSpPr>
          <p:nvPr/>
        </p:nvSpPr>
        <p:spPr bwMode="gray">
          <a:xfrm>
            <a:off x="251520" y="839513"/>
            <a:ext cx="8770570" cy="3650041"/>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smtClean="0">
                <a:solidFill>
                  <a:schemeClr val="tx2"/>
                </a:solidFill>
              </a:rPr>
              <a:t>Parmi les 23 000 formations dispensant de diplômes reconnus par l’État disponibles via le moteur de recherche de formation</a:t>
            </a:r>
            <a:r>
              <a:rPr lang="fr-FR" sz="1600" b="1" dirty="0">
                <a:solidFill>
                  <a:schemeClr val="tx2"/>
                </a:solidFill>
              </a:rPr>
              <a:t> </a:t>
            </a:r>
            <a:r>
              <a:rPr lang="fr-FR" sz="1600" b="1" dirty="0" smtClean="0">
                <a:solidFill>
                  <a:schemeClr val="tx2"/>
                </a:solidFill>
              </a:rPr>
              <a:t>: </a:t>
            </a:r>
          </a:p>
          <a:p>
            <a:endParaRPr lang="fr-FR" sz="1400" b="1" dirty="0" smtClean="0">
              <a:solidFill>
                <a:srgbClr val="F28E65"/>
              </a:solidFill>
            </a:endParaRPr>
          </a:p>
          <a:p>
            <a:pPr marL="171450" indent="-171450">
              <a:buFont typeface="Arial" pitchFamily="34" charset="0"/>
              <a:buChar char="•"/>
            </a:pPr>
            <a:r>
              <a:rPr lang="fr-FR" sz="1300" b="1" dirty="0">
                <a:solidFill>
                  <a:schemeClr val="bg1"/>
                </a:solidFill>
                <a:highlight>
                  <a:srgbClr val="0000FF"/>
                </a:highlight>
              </a:rPr>
              <a:t>Des formations non sélectives </a:t>
            </a:r>
            <a:r>
              <a:rPr lang="fr-FR" sz="1400" dirty="0" smtClean="0"/>
              <a:t>: </a:t>
            </a:r>
            <a:r>
              <a:rPr lang="fr-FR" sz="1400" dirty="0" smtClean="0">
                <a:solidFill>
                  <a:schemeClr val="tx1"/>
                </a:solidFill>
              </a:rPr>
              <a:t>les différentes licences (dont les licences « accès santé »), les Parcours préparatoires au professorat des écoles (PPPE) et les parcours d’accès aux études de santé (PASS)</a:t>
            </a:r>
          </a:p>
          <a:p>
            <a:pPr marL="171450" indent="-171450">
              <a:spcAft>
                <a:spcPts val="0"/>
              </a:spcAft>
              <a:buFont typeface="Arial" pitchFamily="34" charset="0"/>
              <a:buChar char="•"/>
            </a:pPr>
            <a:r>
              <a:rPr lang="fr-FR" sz="1300" b="1" dirty="0">
                <a:solidFill>
                  <a:schemeClr val="bg1"/>
                </a:solidFill>
                <a:highlight>
                  <a:srgbClr val="0000FF"/>
                </a:highlight>
              </a:rPr>
              <a:t>Des formations sélectives </a:t>
            </a:r>
            <a:r>
              <a:rPr lang="fr-FR" sz="1200" b="1" dirty="0" smtClean="0"/>
              <a:t>:</a:t>
            </a:r>
            <a:r>
              <a:rPr lang="fr-FR" sz="1400" b="1" dirty="0" smtClean="0"/>
              <a:t> </a:t>
            </a:r>
            <a:r>
              <a:rPr lang="fr-FR" sz="1400" dirty="0" smtClean="0">
                <a:solidFill>
                  <a:schemeClr val="tx1"/>
                </a:solidFill>
              </a:rPr>
              <a:t>classes prépa, BTS, BUT (Bachelor universitaire de technologie ), formations en soins infirmiers (en IFSI) et autres formations paramédicales, formations en travail social (en EFTS), écoles d’ingénieur, de commerce et de management, Sciences Po/ Instituts d’Etudes Politiques, formations en apprentissage, écoles vétérinaires, formations aux métiers de la culture, du sport…</a:t>
            </a:r>
          </a:p>
          <a:p>
            <a:pPr>
              <a:spcAft>
                <a:spcPts val="0"/>
              </a:spcAft>
            </a:pPr>
            <a:endParaRPr lang="fr-FR" sz="1400" dirty="0" smtClean="0"/>
          </a:p>
          <a:p>
            <a:pPr marL="171450" indent="-171450">
              <a:buFont typeface="Arial" pitchFamily="34" charset="0"/>
              <a:buChar char="•"/>
            </a:pPr>
            <a:r>
              <a:rPr lang="fr-FR" sz="1300" b="1" dirty="0">
                <a:solidFill>
                  <a:schemeClr val="bg1"/>
                </a:solidFill>
                <a:highlight>
                  <a:srgbClr val="0000FF"/>
                </a:highlight>
              </a:rPr>
              <a:t>Des informations  utiles à consulter sur la fiche formation </a:t>
            </a:r>
            <a:r>
              <a:rPr lang="fr-FR" sz="1400" dirty="0">
                <a:solidFill>
                  <a:schemeClr val="tx1"/>
                </a:solidFill>
              </a:rPr>
              <a:t>:  le statut de l’établissement </a:t>
            </a:r>
            <a:r>
              <a:rPr lang="fr-FR" sz="1400" dirty="0" smtClean="0">
                <a:solidFill>
                  <a:schemeClr val="tx1"/>
                </a:solidFill>
              </a:rPr>
              <a:t>(public/privé ), la nature de la formation (sélective /non sélective), les frais de scolarité, les débouchés professionnels et possibilités de poursuite d’études    </a:t>
            </a:r>
            <a:endParaRPr lang="fr-FR" sz="1400" dirty="0">
              <a:solidFill>
                <a:schemeClr val="tx1"/>
              </a:solidFill>
            </a:endParaRPr>
          </a:p>
          <a:p>
            <a:pPr marL="179388"/>
            <a:r>
              <a:rPr lang="fr-FR" sz="1400" b="1" dirty="0" smtClean="0">
                <a:solidFill>
                  <a:schemeClr val="tx1"/>
                </a:solidFill>
              </a:rPr>
              <a:t>Quelques </a:t>
            </a:r>
            <a:r>
              <a:rPr lang="fr-FR" sz="1400" b="1" dirty="0">
                <a:solidFill>
                  <a:schemeClr val="tx1"/>
                </a:solidFill>
              </a:rPr>
              <a:t>rares formations privées ne sont pas présentes sur Parcoursup</a:t>
            </a:r>
            <a:r>
              <a:rPr lang="fr-FR" sz="1400" dirty="0">
                <a:solidFill>
                  <a:schemeClr val="tx1"/>
                </a:solidFill>
              </a:rPr>
              <a:t> &gt; prendre contact avec les établissements </a:t>
            </a:r>
          </a:p>
          <a:p>
            <a:endParaRPr lang="fr-FR" sz="1400" dirty="0" smtClean="0"/>
          </a:p>
          <a:p>
            <a:endParaRPr lang="fr-FR" sz="1200" dirty="0" smtClean="0"/>
          </a:p>
          <a:p>
            <a:endParaRPr lang="fr-FR" sz="1100" dirty="0"/>
          </a:p>
        </p:txBody>
      </p:sp>
      <p:sp>
        <p:nvSpPr>
          <p:cNvPr id="11" name="Rectangle à coins arrondis 10"/>
          <p:cNvSpPr/>
          <p:nvPr/>
        </p:nvSpPr>
        <p:spPr>
          <a:xfrm>
            <a:off x="5572607" y="203485"/>
            <a:ext cx="3114216" cy="41595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23 </a:t>
            </a:r>
            <a:r>
              <a:rPr lang="fr-FR" sz="1400" b="1" kern="0" dirty="0">
                <a:solidFill>
                  <a:srgbClr val="000091"/>
                </a:solidFill>
                <a:latin typeface="Arial"/>
              </a:rPr>
              <a:t>000 formations reconnues par l’Etat disponibles sur Parcoursup</a:t>
            </a:r>
          </a:p>
        </p:txBody>
      </p:sp>
    </p:spTree>
    <p:extLst>
      <p:ext uri="{BB962C8B-B14F-4D97-AF65-F5344CB8AC3E}">
        <p14:creationId xmlns:p14="http://schemas.microsoft.com/office/powerpoint/2010/main" val="859088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49148" y="191009"/>
            <a:ext cx="4927158" cy="418591"/>
          </a:xfrm>
          <a:solidFill>
            <a:srgbClr val="FF9575">
              <a:alpha val="69804"/>
            </a:srgbClr>
          </a:solidFill>
          <a:ln w="12700" cap="flat" cmpd="sng" algn="ctr">
            <a:solidFill>
              <a:srgbClr val="FF9575"/>
            </a:solidFill>
            <a:prstDash val="solid"/>
          </a:ln>
          <a:effectLst/>
        </p:spPr>
        <p:txBody>
          <a:bodyPr rtlCol="0" anchor="ctr"/>
          <a:lstStyle/>
          <a:p>
            <a:pPr algn="ctr"/>
            <a:r>
              <a:rPr lang="fr-FR" sz="1400" kern="0" dirty="0">
                <a:solidFill>
                  <a:srgbClr val="000091"/>
                </a:solidFill>
                <a:latin typeface="Arial"/>
                <a:ea typeface="+mn-ea"/>
                <a:cs typeface="+mn-cs"/>
              </a:rPr>
              <a:t>Focus sur les formations en apprentissage  </a:t>
            </a:r>
          </a:p>
        </p:txBody>
      </p:sp>
      <p:sp>
        <p:nvSpPr>
          <p:cNvPr id="3" name="Espace réservé du contenu 2"/>
          <p:cNvSpPr>
            <a:spLocks noGrp="1"/>
          </p:cNvSpPr>
          <p:nvPr>
            <p:ph sz="quarter" idx="4294967295"/>
          </p:nvPr>
        </p:nvSpPr>
        <p:spPr>
          <a:xfrm>
            <a:off x="197384" y="973916"/>
            <a:ext cx="8568952" cy="3617962"/>
          </a:xfrm>
        </p:spPr>
        <p:txBody>
          <a:bodyPr/>
          <a:lstStyle/>
          <a:p>
            <a:pPr lvl="0" algn="just"/>
            <a:r>
              <a:rPr lang="fr-FR" sz="1600" b="1" dirty="0" smtClean="0">
                <a:solidFill>
                  <a:schemeClr val="tx1"/>
                </a:solidFill>
              </a:rPr>
              <a:t>9 000 formations </a:t>
            </a:r>
            <a:r>
              <a:rPr lang="fr-FR" sz="1600" b="1" dirty="0">
                <a:solidFill>
                  <a:schemeClr val="tx1"/>
                </a:solidFill>
              </a:rPr>
              <a:t>en apprentissage </a:t>
            </a:r>
            <a:r>
              <a:rPr lang="fr-FR" sz="1600" b="1" dirty="0" smtClean="0">
                <a:solidFill>
                  <a:schemeClr val="tx1"/>
                </a:solidFill>
              </a:rPr>
              <a:t>disponibles, pour l’essentiel </a:t>
            </a:r>
            <a:r>
              <a:rPr lang="fr-FR" sz="1600" b="1" dirty="0">
                <a:solidFill>
                  <a:schemeClr val="tx1"/>
                </a:solidFill>
              </a:rPr>
              <a:t>en B</a:t>
            </a:r>
            <a:r>
              <a:rPr lang="fr-FR" sz="1600" b="1" dirty="0" smtClean="0">
                <a:solidFill>
                  <a:schemeClr val="tx1"/>
                </a:solidFill>
              </a:rPr>
              <a:t>TS</a:t>
            </a:r>
            <a:r>
              <a:rPr lang="fr-FR" sz="1600" b="1" dirty="0">
                <a:solidFill>
                  <a:schemeClr val="tx1"/>
                </a:solidFill>
              </a:rPr>
              <a:t>, B</a:t>
            </a:r>
            <a:r>
              <a:rPr lang="fr-FR" sz="1600" b="1" dirty="0" smtClean="0">
                <a:solidFill>
                  <a:schemeClr val="tx1"/>
                </a:solidFill>
              </a:rPr>
              <a:t>UT</a:t>
            </a:r>
            <a:r>
              <a:rPr lang="fr-FR" sz="1600" b="1" dirty="0">
                <a:solidFill>
                  <a:schemeClr val="tx1"/>
                </a:solidFill>
              </a:rPr>
              <a:t>, </a:t>
            </a:r>
            <a:r>
              <a:rPr lang="fr-FR" sz="1600" b="1" dirty="0" smtClean="0">
                <a:solidFill>
                  <a:schemeClr val="tx1"/>
                </a:solidFill>
              </a:rPr>
              <a:t>pour des certificats de spécialisation (ex mentions complémentaires) ou titres professionnels…</a:t>
            </a:r>
          </a:p>
          <a:p>
            <a:pPr lvl="0" algn="just"/>
            <a:endParaRPr lang="fr-FR" sz="1600" b="1" dirty="0">
              <a:solidFill>
                <a:schemeClr val="tx1"/>
              </a:solidFill>
            </a:endParaRPr>
          </a:p>
          <a:p>
            <a:pPr marL="285750" lvl="1" indent="-285750">
              <a:lnSpc>
                <a:spcPct val="110000"/>
              </a:lnSpc>
              <a:defRPr/>
            </a:pPr>
            <a:r>
              <a:rPr lang="fr-FR" sz="1600" b="1" dirty="0" smtClean="0">
                <a:solidFill>
                  <a:schemeClr val="bg1"/>
                </a:solidFill>
                <a:highlight>
                  <a:srgbClr val="0000FF"/>
                </a:highlight>
              </a:rPr>
              <a:t>Être </a:t>
            </a:r>
            <a:r>
              <a:rPr lang="fr-FR" sz="1600" b="1" dirty="0">
                <a:solidFill>
                  <a:schemeClr val="bg1"/>
                </a:solidFill>
                <a:highlight>
                  <a:srgbClr val="0000FF"/>
                </a:highlight>
              </a:rPr>
              <a:t>étudiant apprenti </a:t>
            </a:r>
            <a:r>
              <a:rPr lang="fr-FR" sz="1600" b="1" dirty="0" smtClean="0">
                <a:solidFill>
                  <a:schemeClr val="bg1"/>
                </a:solidFill>
                <a:highlight>
                  <a:srgbClr val="0000FF"/>
                </a:highlight>
              </a:rPr>
              <a:t>c’est</a:t>
            </a:r>
            <a:r>
              <a:rPr lang="fr-FR" sz="1600" b="1" dirty="0" smtClean="0"/>
              <a:t> :  </a:t>
            </a:r>
          </a:p>
          <a:p>
            <a:pPr marL="465750" lvl="2" indent="-285750">
              <a:lnSpc>
                <a:spcPct val="110000"/>
              </a:lnSpc>
              <a:defRPr/>
            </a:pPr>
            <a:r>
              <a:rPr lang="fr-FR" sz="1600" b="1" dirty="0" smtClean="0">
                <a:solidFill>
                  <a:schemeClr val="tx1"/>
                </a:solidFill>
              </a:rPr>
              <a:t>Être </a:t>
            </a:r>
            <a:r>
              <a:rPr lang="fr-FR" sz="1600" b="1" dirty="0">
                <a:solidFill>
                  <a:schemeClr val="tx1"/>
                </a:solidFill>
              </a:rPr>
              <a:t>étudiant et surtout </a:t>
            </a:r>
            <a:r>
              <a:rPr lang="fr-FR" sz="1600" b="1" dirty="0" smtClean="0">
                <a:solidFill>
                  <a:schemeClr val="tx1"/>
                </a:solidFill>
              </a:rPr>
              <a:t>salarié</a:t>
            </a:r>
            <a:endParaRPr lang="fr-FR" sz="1600" b="1" dirty="0">
              <a:solidFill>
                <a:schemeClr val="tx1"/>
              </a:solidFill>
              <a:cs typeface="Arial"/>
            </a:endParaRPr>
          </a:p>
          <a:p>
            <a:pPr marL="465750" lvl="2" indent="-285750">
              <a:lnSpc>
                <a:spcPct val="110000"/>
              </a:lnSpc>
              <a:defRPr/>
            </a:pPr>
            <a:r>
              <a:rPr lang="fr-FR" sz="1500" b="1" dirty="0" smtClean="0">
                <a:solidFill>
                  <a:schemeClr val="tx1"/>
                </a:solidFill>
              </a:rPr>
              <a:t>Alterner </a:t>
            </a:r>
            <a:r>
              <a:rPr lang="fr-FR" sz="1500" b="1" dirty="0">
                <a:solidFill>
                  <a:schemeClr val="tx1"/>
                </a:solidFill>
              </a:rPr>
              <a:t>formation pratique chez un employeur et une formation théorique </a:t>
            </a:r>
            <a:r>
              <a:rPr lang="fr-FR" sz="1500" dirty="0">
                <a:solidFill>
                  <a:schemeClr val="tx1"/>
                </a:solidFill>
              </a:rPr>
              <a:t>dans un établissement (ex : un centre de formation d’apprentis - </a:t>
            </a:r>
            <a:r>
              <a:rPr lang="fr-FR" sz="1500" dirty="0" smtClean="0">
                <a:solidFill>
                  <a:schemeClr val="tx1"/>
                </a:solidFill>
              </a:rPr>
              <a:t>CFA)</a:t>
            </a:r>
            <a:endParaRPr lang="fr-FR" sz="1500" b="1" dirty="0">
              <a:solidFill>
                <a:schemeClr val="tx1"/>
              </a:solidFill>
              <a:cs typeface="Arial"/>
            </a:endParaRPr>
          </a:p>
          <a:p>
            <a:pPr marL="465750" lvl="2" indent="-285750">
              <a:lnSpc>
                <a:spcPct val="110000"/>
              </a:lnSpc>
              <a:defRPr/>
            </a:pPr>
            <a:r>
              <a:rPr lang="fr-FR" sz="1500" b="1" dirty="0" smtClean="0">
                <a:solidFill>
                  <a:schemeClr val="tx1"/>
                </a:solidFill>
              </a:rPr>
              <a:t>Un </a:t>
            </a:r>
            <a:r>
              <a:rPr lang="fr-FR" sz="1500" b="1" dirty="0">
                <a:solidFill>
                  <a:schemeClr val="tx1"/>
                </a:solidFill>
              </a:rPr>
              <a:t>plus pour trouver du travail en fin de formation et </a:t>
            </a:r>
            <a:r>
              <a:rPr lang="fr-FR" sz="1500" b="1" dirty="0" smtClean="0">
                <a:solidFill>
                  <a:schemeClr val="tx1"/>
                </a:solidFill>
              </a:rPr>
              <a:t> vous insérer </a:t>
            </a:r>
            <a:r>
              <a:rPr lang="fr-FR" sz="1500" b="1" dirty="0">
                <a:solidFill>
                  <a:schemeClr val="tx1"/>
                </a:solidFill>
              </a:rPr>
              <a:t>durablement </a:t>
            </a:r>
            <a:endParaRPr lang="fr-FR" sz="1500" b="1" dirty="0">
              <a:solidFill>
                <a:schemeClr val="tx1"/>
              </a:solidFill>
              <a:cs typeface="Arial"/>
            </a:endParaRPr>
          </a:p>
          <a:p>
            <a:pPr marL="285750" lvl="1" indent="-285750">
              <a:lnSpc>
                <a:spcPct val="110000"/>
              </a:lnSpc>
              <a:defRPr/>
            </a:pPr>
            <a:r>
              <a:rPr lang="fr-FR" sz="1600" b="1" dirty="0">
                <a:solidFill>
                  <a:schemeClr val="bg1"/>
                </a:solidFill>
                <a:highlight>
                  <a:srgbClr val="0000FF"/>
                </a:highlight>
              </a:rPr>
              <a:t>L’apprenti doit signer un contrat d’apprentissage avec un employeur</a:t>
            </a:r>
          </a:p>
          <a:p>
            <a:pPr marL="285750" lvl="1" indent="-285750">
              <a:lnSpc>
                <a:spcPct val="110000"/>
              </a:lnSpc>
              <a:defRPr/>
            </a:pPr>
            <a:r>
              <a:rPr lang="fr-FR" sz="1600" b="1" dirty="0">
                <a:solidFill>
                  <a:schemeClr val="bg1"/>
                </a:solidFill>
                <a:highlight>
                  <a:srgbClr val="0000FF"/>
                </a:highlight>
              </a:rPr>
              <a:t>Les établissements (CFA) accompagnent leurs candidats pour trouver un </a:t>
            </a:r>
            <a:r>
              <a:rPr lang="fr-FR" sz="1600" b="1" dirty="0" smtClean="0">
                <a:solidFill>
                  <a:schemeClr val="bg1"/>
                </a:solidFill>
                <a:highlight>
                  <a:srgbClr val="0000FF"/>
                </a:highlight>
              </a:rPr>
              <a:t>employeur</a:t>
            </a:r>
          </a:p>
          <a:p>
            <a:pPr marL="285750" lvl="1" indent="-285750">
              <a:lnSpc>
                <a:spcPct val="110000"/>
              </a:lnSpc>
              <a:defRPr/>
            </a:pPr>
            <a:endParaRPr lang="fr-FR" sz="1600" b="1" dirty="0">
              <a:solidFill>
                <a:schemeClr val="bg1"/>
              </a:solidFill>
              <a:highlight>
                <a:srgbClr val="0000FF"/>
              </a:highlight>
            </a:endParaRPr>
          </a:p>
          <a:p>
            <a:pPr marL="285750" lvl="1" indent="-285750">
              <a:lnSpc>
                <a:spcPct val="110000"/>
              </a:lnSpc>
              <a:defRPr/>
            </a:pPr>
            <a:endParaRPr lang="fr-FR" sz="1600" b="1" dirty="0">
              <a:solidFill>
                <a:schemeClr val="bg1"/>
              </a:solidFill>
              <a:highlight>
                <a:srgbClr val="0000FF"/>
              </a:highlight>
            </a:endParaRPr>
          </a:p>
          <a:p>
            <a:endParaRPr lang="fr-FR" sz="11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6</a:t>
            </a:fld>
            <a:endParaRPr lang="fr-FR"/>
          </a:p>
        </p:txBody>
      </p:sp>
    </p:spTree>
    <p:extLst>
      <p:ext uri="{BB962C8B-B14F-4D97-AF65-F5344CB8AC3E}">
        <p14:creationId xmlns:p14="http://schemas.microsoft.com/office/powerpoint/2010/main" val="33885261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pPr/>
              <a:t>7</a:t>
            </a:fld>
            <a:endParaRPr lang="fr-FR"/>
          </a:p>
        </p:txBody>
      </p:sp>
      <p:sp>
        <p:nvSpPr>
          <p:cNvPr id="10" name="ZoneTexte 9"/>
          <p:cNvSpPr txBox="1"/>
          <p:nvPr/>
        </p:nvSpPr>
        <p:spPr>
          <a:xfrm>
            <a:off x="5167624" y="1354073"/>
            <a:ext cx="3598712" cy="2456057"/>
          </a:xfrm>
          <a:prstGeom prst="rect">
            <a:avLst/>
          </a:prstGeom>
          <a:noFill/>
        </p:spPr>
        <p:txBody>
          <a:bodyPr wrap="square" rtlCol="0">
            <a:spAutoFit/>
          </a:bodyPr>
          <a:lstStyle/>
          <a:p>
            <a:pPr lvl="0" algn="just" defTabSz="457200">
              <a:spcBef>
                <a:spcPct val="20000"/>
              </a:spcBef>
              <a:buClr>
                <a:srgbClr val="FF0000"/>
              </a:buClr>
              <a:buSzPct val="100000"/>
              <a:defRPr/>
            </a:pPr>
            <a:r>
              <a:rPr lang="fr-FR" sz="1200" b="1" dirty="0">
                <a:solidFill>
                  <a:schemeClr val="bg1"/>
                </a:solidFill>
                <a:highlight>
                  <a:srgbClr val="0000FF"/>
                </a:highlight>
              </a:rPr>
              <a:t>Rechercher </a:t>
            </a:r>
            <a:r>
              <a:rPr lang="fr-FR" sz="1200" b="1" dirty="0" smtClean="0">
                <a:solidFill>
                  <a:schemeClr val="bg1"/>
                </a:solidFill>
                <a:highlight>
                  <a:srgbClr val="0000FF"/>
                </a:highlight>
              </a:rPr>
              <a:t>des formations</a:t>
            </a:r>
            <a:r>
              <a:rPr lang="fr-FR" sz="1200" dirty="0"/>
              <a:t> en utilisant des  mots </a:t>
            </a:r>
            <a:r>
              <a:rPr lang="fr-FR" sz="1200" dirty="0" smtClean="0"/>
              <a:t>clés, une zone géo </a:t>
            </a:r>
            <a:r>
              <a:rPr lang="fr-FR" sz="1200" dirty="0"/>
              <a:t>ou critères de recherche </a:t>
            </a:r>
            <a:r>
              <a:rPr lang="fr-FR" sz="1200" dirty="0" smtClean="0"/>
              <a:t>(type </a:t>
            </a:r>
            <a:r>
              <a:rPr lang="fr-FR" sz="1200" dirty="0"/>
              <a:t>de formation, </a:t>
            </a:r>
            <a:r>
              <a:rPr lang="fr-FR" sz="1200" dirty="0" smtClean="0"/>
              <a:t>spécialité, aménagement spécifique…)</a:t>
            </a:r>
          </a:p>
          <a:p>
            <a:pPr lvl="0" algn="just" defTabSz="457200">
              <a:spcBef>
                <a:spcPct val="20000"/>
              </a:spcBef>
              <a:buClr>
                <a:srgbClr val="FF0000"/>
              </a:buClr>
              <a:buSzPct val="100000"/>
              <a:defRPr/>
            </a:pPr>
            <a:endParaRPr lang="fr-FR" sz="1200" b="1" dirty="0">
              <a:solidFill>
                <a:schemeClr val="tx2"/>
              </a:solidFill>
            </a:endParaRPr>
          </a:p>
          <a:p>
            <a:pPr lvl="0" defTabSz="457200">
              <a:spcBef>
                <a:spcPct val="20000"/>
              </a:spcBef>
              <a:buClr>
                <a:srgbClr val="FF0000"/>
              </a:buClr>
              <a:buSzPct val="100000"/>
              <a:defRPr/>
            </a:pPr>
            <a:r>
              <a:rPr lang="fr-FR" sz="1200" b="1" dirty="0" smtClean="0">
                <a:solidFill>
                  <a:schemeClr val="bg1"/>
                </a:solidFill>
                <a:highlight>
                  <a:srgbClr val="0000FF"/>
                </a:highlight>
              </a:rPr>
              <a:t>Afficher le taux d’accès par type de baccalauréat  </a:t>
            </a:r>
            <a:r>
              <a:rPr lang="fr-FR" sz="1200" dirty="0" smtClean="0"/>
              <a:t>pour </a:t>
            </a:r>
            <a:r>
              <a:rPr lang="fr-FR" sz="1200" dirty="0"/>
              <a:t>une information plus personnalisée</a:t>
            </a:r>
          </a:p>
          <a:p>
            <a:pPr lvl="0" defTabSz="457200">
              <a:spcBef>
                <a:spcPct val="20000"/>
              </a:spcBef>
              <a:buClr>
                <a:srgbClr val="FF0000"/>
              </a:buClr>
              <a:buSzPct val="100000"/>
              <a:defRPr/>
            </a:pPr>
            <a:endParaRPr lang="fr-FR" sz="1200" b="1" dirty="0">
              <a:solidFill>
                <a:schemeClr val="bg1"/>
              </a:solidFill>
              <a:highlight>
                <a:srgbClr val="0000FF"/>
              </a:highlight>
            </a:endParaRPr>
          </a:p>
          <a:p>
            <a:pPr lvl="0" defTabSz="457200">
              <a:spcBef>
                <a:spcPct val="20000"/>
              </a:spcBef>
              <a:buClr>
                <a:srgbClr val="FF0000"/>
              </a:buClr>
              <a:buSzPct val="100000"/>
              <a:defRPr/>
            </a:pPr>
            <a:r>
              <a:rPr lang="fr-FR" sz="1200" b="1" dirty="0" smtClean="0">
                <a:solidFill>
                  <a:schemeClr val="bg1"/>
                </a:solidFill>
                <a:highlight>
                  <a:srgbClr val="0000FF"/>
                </a:highlight>
              </a:rPr>
              <a:t>Affiner </a:t>
            </a:r>
            <a:r>
              <a:rPr lang="fr-FR" sz="1200" b="1" dirty="0">
                <a:solidFill>
                  <a:schemeClr val="bg1"/>
                </a:solidFill>
                <a:highlight>
                  <a:srgbClr val="0000FF"/>
                </a:highlight>
              </a:rPr>
              <a:t>les résultats de </a:t>
            </a:r>
            <a:r>
              <a:rPr lang="fr-FR" sz="1200" b="1" dirty="0" smtClean="0">
                <a:solidFill>
                  <a:schemeClr val="bg1"/>
                </a:solidFill>
                <a:highlight>
                  <a:srgbClr val="0000FF"/>
                </a:highlight>
              </a:rPr>
              <a:t>recherche</a:t>
            </a:r>
            <a:r>
              <a:rPr lang="fr-FR" sz="1200" dirty="0" smtClean="0">
                <a:solidFill>
                  <a:schemeClr val="tx2"/>
                </a:solidFill>
              </a:rPr>
              <a:t> </a:t>
            </a:r>
            <a:r>
              <a:rPr lang="fr-FR" sz="1200" dirty="0" smtClean="0"/>
              <a:t>en </a:t>
            </a:r>
            <a:r>
              <a:rPr lang="fr-FR" sz="1200" dirty="0"/>
              <a:t>zoomant sur la carte pour afficher les formations dans une zone </a:t>
            </a:r>
            <a:r>
              <a:rPr lang="fr-FR" sz="1200" dirty="0" smtClean="0"/>
              <a:t>géographique précise</a:t>
            </a:r>
          </a:p>
        </p:txBody>
      </p:sp>
      <p:sp>
        <p:nvSpPr>
          <p:cNvPr id="7" name="Rectangle à coins arrondis 6"/>
          <p:cNvSpPr/>
          <p:nvPr/>
        </p:nvSpPr>
        <p:spPr>
          <a:xfrm>
            <a:off x="3491949" y="76969"/>
            <a:ext cx="521932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Je recherche des </a:t>
            </a:r>
            <a:r>
              <a:rPr lang="fr-FR" sz="1400" b="1" kern="0" dirty="0" smtClean="0">
                <a:solidFill>
                  <a:srgbClr val="000091"/>
                </a:solidFill>
                <a:latin typeface="Arial"/>
              </a:rPr>
              <a:t>formations sur Parcoursup.gouv.fr</a:t>
            </a:r>
            <a:endParaRPr lang="fr-FR" sz="1400" b="1" kern="0" dirty="0">
              <a:solidFill>
                <a:srgbClr val="000091"/>
              </a:solidFill>
              <a:latin typeface="Aria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30" y="1431232"/>
            <a:ext cx="4384261" cy="2301737"/>
          </a:xfrm>
          <a:prstGeom prst="rect">
            <a:avLst/>
          </a:prstGeom>
        </p:spPr>
      </p:pic>
    </p:spTree>
    <p:extLst>
      <p:ext uri="{BB962C8B-B14F-4D97-AF65-F5344CB8AC3E}">
        <p14:creationId xmlns:p14="http://schemas.microsoft.com/office/powerpoint/2010/main" val="4765884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p:cNvSpPr>
            <a:spLocks noGrp="1"/>
          </p:cNvSpPr>
          <p:nvPr>
            <p:ph type="body" sz="quarter" idx="4294967295"/>
          </p:nvPr>
        </p:nvSpPr>
        <p:spPr>
          <a:xfrm>
            <a:off x="225892" y="911939"/>
            <a:ext cx="4809933" cy="3370877"/>
          </a:xfrm>
        </p:spPr>
        <p:txBody>
          <a:bodyPr/>
          <a:lstStyle/>
          <a:p>
            <a:pPr marL="0" lvl="1" indent="0" algn="just" defTabSz="457200">
              <a:buClr>
                <a:srgbClr val="FF0000"/>
              </a:buClr>
              <a:buNone/>
              <a:defRPr/>
            </a:pPr>
            <a:r>
              <a:rPr lang="fr-FR" sz="1200" dirty="0">
                <a:solidFill>
                  <a:schemeClr val="tx1"/>
                </a:solidFill>
              </a:rPr>
              <a:t>Au niveau du résultats de la </a:t>
            </a:r>
            <a:r>
              <a:rPr lang="fr-FR" sz="1200" dirty="0" smtClean="0">
                <a:solidFill>
                  <a:schemeClr val="tx1"/>
                </a:solidFill>
              </a:rPr>
              <a:t>recherche, un premier niveau d’infos : </a:t>
            </a:r>
            <a:endParaRPr lang="fr-FR" sz="1200" dirty="0">
              <a:solidFill>
                <a:schemeClr val="tx1"/>
              </a:solidFill>
            </a:endParaRPr>
          </a:p>
          <a:p>
            <a:pPr marL="169863" lvl="1" indent="-169863" algn="just" defTabSz="457200">
              <a:buClr>
                <a:srgbClr val="FF0000"/>
              </a:buClr>
              <a:buFont typeface="Arial-ItalicMT" charset="0"/>
              <a:buChar char="&gt;"/>
              <a:defRPr/>
            </a:pPr>
            <a:r>
              <a:rPr lang="fr-FR" sz="1200" b="1" dirty="0" smtClean="0">
                <a:solidFill>
                  <a:schemeClr val="bg1"/>
                </a:solidFill>
                <a:highlight>
                  <a:srgbClr val="0000FF"/>
                </a:highlight>
              </a:rPr>
              <a:t>Le nombre </a:t>
            </a:r>
            <a:r>
              <a:rPr lang="fr-FR" sz="1200" b="1" dirty="0">
                <a:solidFill>
                  <a:schemeClr val="bg1"/>
                </a:solidFill>
                <a:highlight>
                  <a:srgbClr val="0000FF"/>
                </a:highlight>
              </a:rPr>
              <a:t>de </a:t>
            </a:r>
            <a:r>
              <a:rPr lang="fr-FR" sz="1200" b="1" dirty="0" smtClean="0">
                <a:solidFill>
                  <a:schemeClr val="bg1"/>
                </a:solidFill>
                <a:highlight>
                  <a:srgbClr val="0000FF"/>
                </a:highlight>
              </a:rPr>
              <a:t>places</a:t>
            </a:r>
            <a:r>
              <a:rPr lang="fr-FR" sz="1400" dirty="0">
                <a:solidFill>
                  <a:schemeClr val="tx1"/>
                </a:solidFill>
              </a:rPr>
              <a:t> </a:t>
            </a:r>
            <a:r>
              <a:rPr lang="fr-FR" sz="1200" dirty="0" smtClean="0">
                <a:solidFill>
                  <a:schemeClr val="tx1"/>
                </a:solidFill>
              </a:rPr>
              <a:t>en 2023  </a:t>
            </a:r>
          </a:p>
          <a:p>
            <a:pPr marL="169863"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Le </a:t>
            </a:r>
            <a:r>
              <a:rPr lang="fr-FR" sz="1200" b="1" dirty="0">
                <a:solidFill>
                  <a:schemeClr val="bg1"/>
                </a:solidFill>
                <a:highlight>
                  <a:srgbClr val="0000FF"/>
                </a:highlight>
              </a:rPr>
              <a:t>taux d'accès en </a:t>
            </a:r>
            <a:r>
              <a:rPr lang="fr-FR" sz="1200" b="1" dirty="0" smtClean="0">
                <a:solidFill>
                  <a:schemeClr val="bg1"/>
                </a:solidFill>
                <a:highlight>
                  <a:srgbClr val="0000FF"/>
                </a:highlight>
              </a:rPr>
              <a:t>2023</a:t>
            </a:r>
            <a:r>
              <a:rPr lang="fr-FR" sz="1200" dirty="0" smtClean="0">
                <a:solidFill>
                  <a:schemeClr val="tx1"/>
                </a:solidFill>
              </a:rPr>
              <a:t>, </a:t>
            </a:r>
            <a:r>
              <a:rPr lang="fr-FR" sz="1200" dirty="0">
                <a:solidFill>
                  <a:schemeClr val="tx1"/>
                </a:solidFill>
              </a:rPr>
              <a:t>c'est à dire la proportion de candidats </a:t>
            </a:r>
            <a:r>
              <a:rPr lang="fr-FR" sz="1200" dirty="0" smtClean="0">
                <a:solidFill>
                  <a:schemeClr val="tx1"/>
                </a:solidFill>
              </a:rPr>
              <a:t>qui ont pu recevoir une </a:t>
            </a:r>
            <a:r>
              <a:rPr lang="fr-FR" sz="1200" dirty="0">
                <a:solidFill>
                  <a:schemeClr val="tx1"/>
                </a:solidFill>
              </a:rPr>
              <a:t>proposition d'admission en phase </a:t>
            </a:r>
            <a:r>
              <a:rPr lang="fr-FR" sz="1200" dirty="0" smtClean="0">
                <a:solidFill>
                  <a:schemeClr val="tx1"/>
                </a:solidFill>
              </a:rPr>
              <a:t>principale</a:t>
            </a:r>
          </a:p>
          <a:p>
            <a:pPr marL="179388" lvl="1" indent="0" algn="just" defTabSz="457200">
              <a:spcBef>
                <a:spcPct val="20000"/>
              </a:spcBef>
              <a:buClr>
                <a:srgbClr val="FF0000"/>
              </a:buClr>
              <a:buNone/>
              <a:defRPr/>
            </a:pPr>
            <a:r>
              <a:rPr lang="fr-FR" sz="1200" dirty="0" smtClean="0">
                <a:solidFill>
                  <a:schemeClr val="tx1"/>
                </a:solidFill>
              </a:rPr>
              <a:t>Ce taux d’accès est désormais déclinable par type de baccalauréat</a:t>
            </a:r>
          </a:p>
          <a:p>
            <a:pPr marL="180975" lvl="1" indent="-169863" algn="just" defTabSz="457200">
              <a:spcBef>
                <a:spcPct val="20000"/>
              </a:spcBef>
              <a:buClr>
                <a:srgbClr val="FF0000"/>
              </a:buClr>
              <a:buFont typeface="Arial-ItalicMT" charset="0"/>
              <a:buChar char="&gt;"/>
              <a:defRPr/>
            </a:pPr>
            <a:r>
              <a:rPr lang="fr-FR" sz="1200" b="1" dirty="0" smtClean="0">
                <a:solidFill>
                  <a:schemeClr val="bg1"/>
                </a:solidFill>
                <a:highlight>
                  <a:srgbClr val="0000FF"/>
                </a:highlight>
              </a:rPr>
              <a:t>Des </a:t>
            </a:r>
            <a:r>
              <a:rPr lang="fr-FR" sz="1200" b="1" dirty="0">
                <a:solidFill>
                  <a:schemeClr val="bg1"/>
                </a:solidFill>
                <a:highlight>
                  <a:srgbClr val="0000FF"/>
                </a:highlight>
              </a:rPr>
              <a:t>suggestions de formations similaires </a:t>
            </a:r>
            <a:r>
              <a:rPr lang="fr-FR" sz="1200" dirty="0">
                <a:solidFill>
                  <a:schemeClr val="tx1"/>
                </a:solidFill>
              </a:rPr>
              <a:t>pour élargir vos </a:t>
            </a:r>
            <a:r>
              <a:rPr lang="fr-FR" sz="1200" dirty="0" smtClean="0">
                <a:solidFill>
                  <a:schemeClr val="tx1"/>
                </a:solidFill>
              </a:rPr>
              <a:t>choix</a:t>
            </a:r>
          </a:p>
          <a:p>
            <a:pPr marL="11112" lvl="1" indent="0" algn="just" defTabSz="457200">
              <a:spcBef>
                <a:spcPts val="1200"/>
              </a:spcBef>
              <a:spcAft>
                <a:spcPts val="0"/>
              </a:spcAft>
              <a:buClr>
                <a:srgbClr val="FF0000"/>
              </a:buClr>
              <a:buNone/>
              <a:defRPr/>
            </a:pPr>
            <a:r>
              <a:rPr lang="fr-FR" sz="1200" b="1" dirty="0" smtClean="0">
                <a:solidFill>
                  <a:schemeClr val="tx1"/>
                </a:solidFill>
              </a:rPr>
              <a:t>Vous aider à préparer vos choix de vœux, deux nouvelles fonctionnalités : </a:t>
            </a:r>
            <a:endParaRPr lang="fr-FR" sz="1200" b="1" dirty="0">
              <a:solidFill>
                <a:schemeClr val="tx1"/>
              </a:solidFill>
            </a:endParaRPr>
          </a:p>
          <a:p>
            <a:pPr marL="180975" lvl="1" indent="-169863" algn="just" defTabSz="457200">
              <a:buClr>
                <a:srgbClr val="FF0000"/>
              </a:buClr>
              <a:buFont typeface="Arial-ItalicMT" charset="0"/>
              <a:buChar char="&gt;"/>
              <a:defRPr/>
            </a:pPr>
            <a:r>
              <a:rPr lang="fr-FR" sz="1200" b="1" dirty="0" smtClean="0">
                <a:solidFill>
                  <a:schemeClr val="bg1"/>
                </a:solidFill>
                <a:highlight>
                  <a:srgbClr val="0000FF"/>
                </a:highlight>
              </a:rPr>
              <a:t>Conserver en « favoris » les formations que vous préférez </a:t>
            </a:r>
          </a:p>
          <a:p>
            <a:pPr marL="180975" lvl="1" indent="-169863" algn="just" defTabSz="457200">
              <a:spcBef>
                <a:spcPct val="20000"/>
              </a:spcBef>
              <a:spcAft>
                <a:spcPts val="0"/>
              </a:spcAft>
              <a:buClr>
                <a:srgbClr val="FF0000"/>
              </a:buClr>
              <a:buFont typeface="Arial-ItalicMT" charset="0"/>
              <a:buChar char="&gt;"/>
              <a:defRPr/>
            </a:pPr>
            <a:r>
              <a:rPr lang="fr-FR" sz="1200" b="1" dirty="0" smtClean="0">
                <a:solidFill>
                  <a:schemeClr val="bg1"/>
                </a:solidFill>
                <a:highlight>
                  <a:srgbClr val="0000FF"/>
                </a:highlight>
              </a:rPr>
              <a:t>Comparer les formations qui vous intéressent grâce au comparateur </a:t>
            </a:r>
          </a:p>
          <a:p>
            <a:pPr marL="180975" lvl="1" indent="-169863" defTabSz="457200">
              <a:spcBef>
                <a:spcPct val="20000"/>
              </a:spcBef>
              <a:spcAft>
                <a:spcPts val="0"/>
              </a:spcAft>
              <a:buClr>
                <a:srgbClr val="FF0000"/>
              </a:buClr>
              <a:buFont typeface="Arial-ItalicMT" charset="0"/>
              <a:buChar char="&gt;"/>
              <a:defRPr/>
            </a:pPr>
            <a:endParaRPr lang="fr-FR" sz="1200" dirty="0">
              <a:solidFill>
                <a:schemeClr val="tx1"/>
              </a:solidFill>
            </a:endParaRPr>
          </a:p>
          <a:p>
            <a:endParaRPr lang="fr-FR" sz="1200" b="1" dirty="0" smtClean="0">
              <a:solidFill>
                <a:schemeClr val="bg1"/>
              </a:solidFill>
              <a:highlight>
                <a:srgbClr val="0000FF"/>
              </a:highlight>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a:p>
        </p:txBody>
      </p:sp>
      <p:pic>
        <p:nvPicPr>
          <p:cNvPr id="6" name="Image 5"/>
          <p:cNvPicPr>
            <a:picLocks noChangeAspect="1"/>
          </p:cNvPicPr>
          <p:nvPr/>
        </p:nvPicPr>
        <p:blipFill>
          <a:blip r:embed="rId3"/>
          <a:stretch>
            <a:fillRect/>
          </a:stretch>
        </p:blipFill>
        <p:spPr>
          <a:xfrm>
            <a:off x="5384286" y="980185"/>
            <a:ext cx="3090480" cy="3064726"/>
          </a:xfrm>
          <a:prstGeom prst="rect">
            <a:avLst/>
          </a:prstGeom>
        </p:spPr>
      </p:pic>
    </p:spTree>
    <p:extLst>
      <p:ext uri="{BB962C8B-B14F-4D97-AF65-F5344CB8AC3E}">
        <p14:creationId xmlns:p14="http://schemas.microsoft.com/office/powerpoint/2010/main" val="30379201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EFA0773D-3F28-40F9-B9EA-54498D76AC91}" type="datetime1">
              <a:rPr lang="fr-FR" cap="all" smtClean="0"/>
              <a:t>29/01/2024</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9</a:t>
            </a:fld>
            <a:endParaRPr lang="fr-FR"/>
          </a:p>
        </p:txBody>
      </p:sp>
      <p:sp>
        <p:nvSpPr>
          <p:cNvPr id="4" name="Titre 3"/>
          <p:cNvSpPr>
            <a:spLocks noGrp="1"/>
          </p:cNvSpPr>
          <p:nvPr>
            <p:ph type="title"/>
          </p:nvPr>
        </p:nvSpPr>
        <p:spPr/>
        <p:txBody>
          <a:bodyPr/>
          <a:lstStyle/>
          <a:p>
            <a:pPr lvl="0">
              <a:lnSpc>
                <a:spcPct val="100000"/>
              </a:lnSpc>
              <a:spcBef>
                <a:spcPts val="0"/>
              </a:spcBef>
              <a:spcAft>
                <a:spcPts val="1800"/>
              </a:spcAft>
            </a:pPr>
            <a:r>
              <a:rPr lang="fr-FR" sz="1600" dirty="0">
                <a:solidFill>
                  <a:srgbClr val="000091"/>
                </a:solidFill>
                <a:ea typeface="+mn-ea"/>
                <a:cs typeface="+mn-cs"/>
              </a:rPr>
              <a:t>Pour chaque formation, une fiche de présentation organisée en 6 rubriques </a:t>
            </a:r>
            <a:r>
              <a:rPr lang="fr-FR" sz="1600" dirty="0" smtClean="0">
                <a:solidFill>
                  <a:srgbClr val="000091"/>
                </a:solidFill>
                <a:ea typeface="+mn-ea"/>
                <a:cs typeface="+mn-cs"/>
              </a:rPr>
              <a:t>clés</a:t>
            </a:r>
            <a:br>
              <a:rPr lang="fr-FR" sz="1600" dirty="0" smtClean="0">
                <a:solidFill>
                  <a:srgbClr val="000091"/>
                </a:solidFill>
                <a:ea typeface="+mn-ea"/>
                <a:cs typeface="+mn-cs"/>
              </a:rPr>
            </a:br>
            <a:r>
              <a:rPr lang="fr-FR" sz="1600" dirty="0" smtClean="0">
                <a:solidFill>
                  <a:srgbClr val="000091"/>
                </a:solidFill>
                <a:ea typeface="+mn-ea"/>
                <a:cs typeface="+mn-cs"/>
              </a:rPr>
              <a:t>Exemple: </a:t>
            </a:r>
            <a:r>
              <a:rPr lang="fr-FR" sz="1600" dirty="0">
                <a:solidFill>
                  <a:srgbClr val="000091"/>
                </a:solidFill>
                <a:ea typeface="+mn-ea"/>
                <a:cs typeface="+mn-cs"/>
              </a:rPr>
              <a:t/>
            </a:r>
            <a:br>
              <a:rPr lang="fr-FR" sz="1600" dirty="0">
                <a:solidFill>
                  <a:srgbClr val="000091"/>
                </a:solidFill>
                <a:ea typeface="+mn-ea"/>
                <a:cs typeface="+mn-cs"/>
              </a:rPr>
            </a:br>
            <a:endParaRPr lang="fr-FR" dirty="0"/>
          </a:p>
        </p:txBody>
      </p:sp>
      <p:sp>
        <p:nvSpPr>
          <p:cNvPr id="6" name="Espace réservé du texte 5"/>
          <p:cNvSpPr>
            <a:spLocks noGrp="1"/>
          </p:cNvSpPr>
          <p:nvPr>
            <p:ph type="body" sz="quarter" idx="14"/>
          </p:nvPr>
        </p:nvSpPr>
        <p:spPr/>
        <p:txBody>
          <a:bodyPr/>
          <a:lstStyle/>
          <a:p>
            <a:endParaRPr lang="fr-FR"/>
          </a:p>
        </p:txBody>
      </p:sp>
      <p:pic>
        <p:nvPicPr>
          <p:cNvPr id="9" name="Image 8"/>
          <p:cNvPicPr>
            <a:picLocks noChangeAspect="1"/>
          </p:cNvPicPr>
          <p:nvPr/>
        </p:nvPicPr>
        <p:blipFill>
          <a:blip r:embed="rId2"/>
          <a:stretch>
            <a:fillRect/>
          </a:stretch>
        </p:blipFill>
        <p:spPr>
          <a:xfrm>
            <a:off x="165838" y="1428882"/>
            <a:ext cx="8812321" cy="3388236"/>
          </a:xfrm>
          <a:prstGeom prst="rect">
            <a:avLst/>
          </a:prstGeom>
        </p:spPr>
      </p:pic>
    </p:spTree>
    <p:extLst>
      <p:ext uri="{BB962C8B-B14F-4D97-AF65-F5344CB8AC3E}">
        <p14:creationId xmlns:p14="http://schemas.microsoft.com/office/powerpoint/2010/main" val="3939118695"/>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ppt/theme/themeOverride2.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5469</TotalTime>
  <Words>4471</Words>
  <Application>Microsoft Office PowerPoint</Application>
  <PresentationFormat>Affichage à l'écran (16:9)</PresentationFormat>
  <Paragraphs>418</Paragraphs>
  <Slides>48</Slides>
  <Notes>7</Notes>
  <HiddenSlides>2</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48</vt:i4>
      </vt:variant>
    </vt:vector>
  </HeadingPairs>
  <TitlesOfParts>
    <vt:vector size="54" baseType="lpstr">
      <vt:lpstr>Arial</vt:lpstr>
      <vt:lpstr>Arial-ItalicMT</vt:lpstr>
      <vt:lpstr>Calibri</vt:lpstr>
      <vt:lpstr>Lucida Grande</vt:lpstr>
      <vt:lpstr>Wingdings</vt:lpstr>
      <vt:lpstr>OPÉRATEURS</vt:lpstr>
      <vt:lpstr>w</vt:lpstr>
      <vt:lpstr>Présentation PowerPoint</vt:lpstr>
      <vt:lpstr> Étape 1 : découvrir les formations et élaborer son projet d’orientation</vt:lpstr>
      <vt:lpstr>Présentation PowerPoint</vt:lpstr>
      <vt:lpstr>Présentation PowerPoint</vt:lpstr>
      <vt:lpstr>Focus sur les formations en apprentissage  </vt:lpstr>
      <vt:lpstr>Présentation PowerPoint</vt:lpstr>
      <vt:lpstr>Présentation PowerPoint</vt:lpstr>
      <vt:lpstr>Pour chaque formation, une fiche de présentation organisée en 6 rubriques clés Exemple:  </vt:lpstr>
      <vt:lpstr>Les modalités d’examen affichés pour chaque formation</vt:lpstr>
      <vt:lpstr>Présentation PowerPoint</vt:lpstr>
      <vt:lpstr>Présentation PowerPoint</vt:lpstr>
      <vt:lpstr>S’inscrire sur Parcoursup </vt:lpstr>
      <vt:lpstr>Formuler librement vos vœux sur Parcoursup </vt:lpstr>
      <vt:lpstr>Focus sur les vœux multiples (1/4) </vt:lpstr>
      <vt:lpstr>Focus sur les vœux multiples (2/4) </vt:lpstr>
      <vt:lpstr>Focus sur les vœux multiples (3/4)  </vt:lpstr>
      <vt:lpstr>Focus sur les vœux multiples : exemples (4/4)</vt:lpstr>
      <vt:lpstr>Focus sur les vœux en apprentissage </vt:lpstr>
      <vt:lpstr>Focus sur le secteur géographique (1/2) </vt:lpstr>
      <vt:lpstr>La demande de césure : mode d’emploi </vt:lpstr>
      <vt:lpstr>Présentation PowerPoint</vt:lpstr>
      <vt:lpstr>Finaliser son dossier et confirmer vos vœux </vt:lpstr>
      <vt:lpstr>La lettre de motivation</vt:lpstr>
      <vt:lpstr>La rubrique « préférence et autres projets »</vt:lpstr>
      <vt:lpstr>La rubrique « Activités et centre d’intérêts » </vt:lpstr>
      <vt:lpstr>L’attestation de passation du questionnaire pour les vœux en licence de droit et sciences ainsi que pour les IFSI</vt:lpstr>
      <vt:lpstr>Les éléments constitutifs de votre dossier :  bulletins scolaires et notes du baccalauréat    </vt:lpstr>
      <vt:lpstr>La fiche avenir renseignée par le lycée </vt:lpstr>
      <vt:lpstr>Dispositif  de soutien à l’accès des bacheliers pro. en STS - STSA</vt:lpstr>
      <vt:lpstr>Présentation PowerPoint</vt:lpstr>
      <vt:lpstr> L’analyse des candidatures par les formations</vt:lpstr>
      <vt:lpstr>Rappel  : Parcoursup ne décide pas de votre affectation</vt:lpstr>
      <vt:lpstr>Un appui aux lycéens boursiers </vt:lpstr>
      <vt:lpstr>Étape 3 : consulter les réponses des formations et faire ses choix </vt:lpstr>
      <vt:lpstr>Présentation PowerPoint</vt:lpstr>
      <vt:lpstr>La phase d’admission principale : 30 mai au 12 juillet 2024   </vt:lpstr>
      <vt:lpstr>Les réponses des formations et les choix des candidats</vt:lpstr>
      <vt:lpstr>Des alertes dès qu’un candidat reçoit une proposition d’admission </vt:lpstr>
      <vt:lpstr>Comment répondre aux propositions d’admission ? (1/2)  </vt:lpstr>
      <vt:lpstr>Comment répondre aux propositions d’admission ? (2/2)  </vt:lpstr>
      <vt:lpstr>Des solutions pour les candidats qui n’ont pas reçu de proposition d’admission </vt:lpstr>
      <vt:lpstr>L’inscription administrative dans la formation choisie </vt:lpstr>
      <vt:lpstr>Demande de bourse et/ou de logement</vt:lpstr>
      <vt:lpstr>Présentation PowerPoint</vt:lpstr>
      <vt:lpstr>Journées portes ouvertes</vt:lpstr>
      <vt:lpstr>LE BON REFLEXE : S’INFORMER, ECHANGER</vt:lpstr>
      <vt:lpstr>Pour vous aider: rencontrer les psychologues EN</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ivallier</cp:lastModifiedBy>
  <cp:revision>288</cp:revision>
  <dcterms:created xsi:type="dcterms:W3CDTF">2020-10-27T08:44:50Z</dcterms:created>
  <dcterms:modified xsi:type="dcterms:W3CDTF">2024-01-29T16:47:42Z</dcterms:modified>
</cp:coreProperties>
</file>